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 id="2147483693" r:id="rId3"/>
  </p:sldMasterIdLst>
  <p:notesMasterIdLst>
    <p:notesMasterId r:id="rId61"/>
  </p:notesMasterIdLst>
  <p:handoutMasterIdLst>
    <p:handoutMasterId r:id="rId62"/>
  </p:handoutMasterIdLst>
  <p:sldIdLst>
    <p:sldId id="367" r:id="rId4"/>
    <p:sldId id="398" r:id="rId5"/>
    <p:sldId id="457" r:id="rId6"/>
    <p:sldId id="368" r:id="rId7"/>
    <p:sldId id="459" r:id="rId8"/>
    <p:sldId id="458" r:id="rId9"/>
    <p:sldId id="460" r:id="rId10"/>
    <p:sldId id="369" r:id="rId11"/>
    <p:sldId id="461" r:id="rId12"/>
    <p:sldId id="462" r:id="rId13"/>
    <p:sldId id="370" r:id="rId14"/>
    <p:sldId id="463" r:id="rId15"/>
    <p:sldId id="401" r:id="rId16"/>
    <p:sldId id="464" r:id="rId17"/>
    <p:sldId id="465" r:id="rId18"/>
    <p:sldId id="371" r:id="rId19"/>
    <p:sldId id="372" r:id="rId20"/>
    <p:sldId id="415" r:id="rId21"/>
    <p:sldId id="416" r:id="rId22"/>
    <p:sldId id="417" r:id="rId23"/>
    <p:sldId id="418" r:id="rId24"/>
    <p:sldId id="419" r:id="rId25"/>
    <p:sldId id="420" r:id="rId26"/>
    <p:sldId id="422" r:id="rId27"/>
    <p:sldId id="423" r:id="rId28"/>
    <p:sldId id="425" r:id="rId29"/>
    <p:sldId id="427" r:id="rId30"/>
    <p:sldId id="428" r:id="rId31"/>
    <p:sldId id="380" r:id="rId32"/>
    <p:sldId id="381" r:id="rId33"/>
    <p:sldId id="382" r:id="rId34"/>
    <p:sldId id="454" r:id="rId35"/>
    <p:sldId id="455" r:id="rId36"/>
    <p:sldId id="456" r:id="rId37"/>
    <p:sldId id="383" r:id="rId38"/>
    <p:sldId id="402" r:id="rId39"/>
    <p:sldId id="403" r:id="rId40"/>
    <p:sldId id="404" r:id="rId41"/>
    <p:sldId id="384" r:id="rId42"/>
    <p:sldId id="405" r:id="rId43"/>
    <p:sldId id="385" r:id="rId44"/>
    <p:sldId id="386" r:id="rId45"/>
    <p:sldId id="387" r:id="rId46"/>
    <p:sldId id="388" r:id="rId47"/>
    <p:sldId id="406" r:id="rId48"/>
    <p:sldId id="389" r:id="rId49"/>
    <p:sldId id="407" r:id="rId50"/>
    <p:sldId id="408" r:id="rId51"/>
    <p:sldId id="409" r:id="rId52"/>
    <p:sldId id="410" r:id="rId53"/>
    <p:sldId id="411" r:id="rId54"/>
    <p:sldId id="390" r:id="rId55"/>
    <p:sldId id="394" r:id="rId56"/>
    <p:sldId id="395" r:id="rId57"/>
    <p:sldId id="396" r:id="rId58"/>
    <p:sldId id="397" r:id="rId59"/>
    <p:sldId id="298" r:id="rId60"/>
  </p:sldIdLst>
  <p:sldSz cx="9144000" cy="6858000" type="screen4x3"/>
  <p:notesSz cx="6662738" cy="9906000"/>
  <p:defaultTextStyle>
    <a:defPPr>
      <a:defRPr lang="it-IT"/>
    </a:defPPr>
    <a:lvl1pPr algn="l" rtl="0" fontAlgn="base">
      <a:spcBef>
        <a:spcPct val="0"/>
      </a:spcBef>
      <a:spcAft>
        <a:spcPct val="0"/>
      </a:spcAft>
      <a:defRPr sz="1400" b="1" i="1" u="sng" kern="1200">
        <a:solidFill>
          <a:srgbClr val="006600"/>
        </a:solidFill>
        <a:latin typeface="Book Antiqua" pitchFamily="18" charset="0"/>
        <a:ea typeface="+mn-ea"/>
        <a:cs typeface="+mn-cs"/>
      </a:defRPr>
    </a:lvl1pPr>
    <a:lvl2pPr marL="457200" algn="l" rtl="0" fontAlgn="base">
      <a:spcBef>
        <a:spcPct val="0"/>
      </a:spcBef>
      <a:spcAft>
        <a:spcPct val="0"/>
      </a:spcAft>
      <a:defRPr sz="1400" b="1" i="1" u="sng" kern="1200">
        <a:solidFill>
          <a:srgbClr val="006600"/>
        </a:solidFill>
        <a:latin typeface="Book Antiqua" pitchFamily="18" charset="0"/>
        <a:ea typeface="+mn-ea"/>
        <a:cs typeface="+mn-cs"/>
      </a:defRPr>
    </a:lvl2pPr>
    <a:lvl3pPr marL="914400" algn="l" rtl="0" fontAlgn="base">
      <a:spcBef>
        <a:spcPct val="0"/>
      </a:spcBef>
      <a:spcAft>
        <a:spcPct val="0"/>
      </a:spcAft>
      <a:defRPr sz="1400" b="1" i="1" u="sng" kern="1200">
        <a:solidFill>
          <a:srgbClr val="006600"/>
        </a:solidFill>
        <a:latin typeface="Book Antiqua" pitchFamily="18" charset="0"/>
        <a:ea typeface="+mn-ea"/>
        <a:cs typeface="+mn-cs"/>
      </a:defRPr>
    </a:lvl3pPr>
    <a:lvl4pPr marL="1371600" algn="l" rtl="0" fontAlgn="base">
      <a:spcBef>
        <a:spcPct val="0"/>
      </a:spcBef>
      <a:spcAft>
        <a:spcPct val="0"/>
      </a:spcAft>
      <a:defRPr sz="1400" b="1" i="1" u="sng" kern="1200">
        <a:solidFill>
          <a:srgbClr val="006600"/>
        </a:solidFill>
        <a:latin typeface="Book Antiqua" pitchFamily="18" charset="0"/>
        <a:ea typeface="+mn-ea"/>
        <a:cs typeface="+mn-cs"/>
      </a:defRPr>
    </a:lvl4pPr>
    <a:lvl5pPr marL="1828800" algn="l" rtl="0" fontAlgn="base">
      <a:spcBef>
        <a:spcPct val="0"/>
      </a:spcBef>
      <a:spcAft>
        <a:spcPct val="0"/>
      </a:spcAft>
      <a:defRPr sz="1400" b="1" i="1" u="sng" kern="1200">
        <a:solidFill>
          <a:srgbClr val="006600"/>
        </a:solidFill>
        <a:latin typeface="Book Antiqua" pitchFamily="18" charset="0"/>
        <a:ea typeface="+mn-ea"/>
        <a:cs typeface="+mn-cs"/>
      </a:defRPr>
    </a:lvl5pPr>
    <a:lvl6pPr marL="2286000" algn="l" defTabSz="914400" rtl="0" eaLnBrk="1" latinLnBrk="0" hangingPunct="1">
      <a:defRPr sz="1400" b="1" i="1" u="sng" kern="1200">
        <a:solidFill>
          <a:srgbClr val="006600"/>
        </a:solidFill>
        <a:latin typeface="Book Antiqua" pitchFamily="18" charset="0"/>
        <a:ea typeface="+mn-ea"/>
        <a:cs typeface="+mn-cs"/>
      </a:defRPr>
    </a:lvl6pPr>
    <a:lvl7pPr marL="2743200" algn="l" defTabSz="914400" rtl="0" eaLnBrk="1" latinLnBrk="0" hangingPunct="1">
      <a:defRPr sz="1400" b="1" i="1" u="sng" kern="1200">
        <a:solidFill>
          <a:srgbClr val="006600"/>
        </a:solidFill>
        <a:latin typeface="Book Antiqua" pitchFamily="18" charset="0"/>
        <a:ea typeface="+mn-ea"/>
        <a:cs typeface="+mn-cs"/>
      </a:defRPr>
    </a:lvl7pPr>
    <a:lvl8pPr marL="3200400" algn="l" defTabSz="914400" rtl="0" eaLnBrk="1" latinLnBrk="0" hangingPunct="1">
      <a:defRPr sz="1400" b="1" i="1" u="sng" kern="1200">
        <a:solidFill>
          <a:srgbClr val="006600"/>
        </a:solidFill>
        <a:latin typeface="Book Antiqua" pitchFamily="18" charset="0"/>
        <a:ea typeface="+mn-ea"/>
        <a:cs typeface="+mn-cs"/>
      </a:defRPr>
    </a:lvl8pPr>
    <a:lvl9pPr marL="3657600" algn="l" defTabSz="914400" rtl="0" eaLnBrk="1" latinLnBrk="0" hangingPunct="1">
      <a:defRPr sz="1400" b="1" i="1" u="sng" kern="1200">
        <a:solidFill>
          <a:srgbClr val="006600"/>
        </a:solidFill>
        <a:latin typeface="Book Antiqua"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AEAEA"/>
    <a:srgbClr val="CCECFF"/>
    <a:srgbClr val="CCFFFF"/>
    <a:srgbClr val="6600CC"/>
    <a:srgbClr val="006600"/>
    <a:srgbClr val="6600FF"/>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58" autoAdjust="0"/>
    <p:restoredTop sz="90920" autoAdjust="0"/>
  </p:normalViewPr>
  <p:slideViewPr>
    <p:cSldViewPr>
      <p:cViewPr>
        <p:scale>
          <a:sx n="100" d="100"/>
          <a:sy n="100" d="100"/>
        </p:scale>
        <p:origin x="-9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88" y="-78"/>
      </p:cViewPr>
      <p:guideLst>
        <p:guide orient="horz" pos="3119"/>
        <p:guide pos="2099"/>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2886075" cy="495300"/>
          </a:xfrm>
          <a:prstGeom prst="rect">
            <a:avLst/>
          </a:prstGeom>
          <a:noFill/>
          <a:ln>
            <a:noFill/>
          </a:ln>
          <a:extLst/>
        </p:spPr>
        <p:txBody>
          <a:bodyPr vert="horz" wrap="square" lIns="90608" tIns="45304" rIns="90608" bIns="45304" numCol="1" anchor="t" anchorCtr="0" compatLnSpc="1">
            <a:prstTxWarp prst="textNoShape">
              <a:avLst/>
            </a:prstTxWarp>
          </a:bodyPr>
          <a:lstStyle>
            <a:lvl1pPr defTabSz="906463">
              <a:defRPr sz="1200" b="0" i="0" u="none">
                <a:solidFill>
                  <a:schemeClr val="tx1"/>
                </a:solidFill>
                <a:latin typeface="Times New Roman" pitchFamily="18" charset="0"/>
              </a:defRPr>
            </a:lvl1pPr>
          </a:lstStyle>
          <a:p>
            <a:pPr>
              <a:defRPr/>
            </a:pPr>
            <a:endParaRPr lang="it-IT"/>
          </a:p>
        </p:txBody>
      </p:sp>
      <p:sp>
        <p:nvSpPr>
          <p:cNvPr id="57347" name="Rectangle 3"/>
          <p:cNvSpPr>
            <a:spLocks noGrp="1" noChangeArrowheads="1"/>
          </p:cNvSpPr>
          <p:nvPr>
            <p:ph type="dt" sz="quarter" idx="1"/>
          </p:nvPr>
        </p:nvSpPr>
        <p:spPr bwMode="auto">
          <a:xfrm>
            <a:off x="3776663" y="0"/>
            <a:ext cx="2886075" cy="495300"/>
          </a:xfrm>
          <a:prstGeom prst="rect">
            <a:avLst/>
          </a:prstGeom>
          <a:noFill/>
          <a:ln>
            <a:noFill/>
          </a:ln>
          <a:extLst/>
        </p:spPr>
        <p:txBody>
          <a:bodyPr vert="horz" wrap="square" lIns="90608" tIns="45304" rIns="90608" bIns="45304" numCol="1" anchor="t" anchorCtr="0" compatLnSpc="1">
            <a:prstTxWarp prst="textNoShape">
              <a:avLst/>
            </a:prstTxWarp>
          </a:bodyPr>
          <a:lstStyle>
            <a:lvl1pPr algn="r" defTabSz="906463">
              <a:defRPr sz="1200" b="0" i="0" u="none">
                <a:solidFill>
                  <a:schemeClr val="tx1"/>
                </a:solidFill>
                <a:latin typeface="Times New Roman" pitchFamily="18" charset="0"/>
              </a:defRPr>
            </a:lvl1pPr>
          </a:lstStyle>
          <a:p>
            <a:pPr>
              <a:defRPr/>
            </a:pPr>
            <a:endParaRPr lang="it-IT"/>
          </a:p>
        </p:txBody>
      </p:sp>
      <p:sp>
        <p:nvSpPr>
          <p:cNvPr id="57348" name="Rectangle 4"/>
          <p:cNvSpPr>
            <a:spLocks noGrp="1" noChangeArrowheads="1"/>
          </p:cNvSpPr>
          <p:nvPr>
            <p:ph type="ftr" sz="quarter" idx="2"/>
          </p:nvPr>
        </p:nvSpPr>
        <p:spPr bwMode="auto">
          <a:xfrm>
            <a:off x="0" y="9410700"/>
            <a:ext cx="2886075" cy="495300"/>
          </a:xfrm>
          <a:prstGeom prst="rect">
            <a:avLst/>
          </a:prstGeom>
          <a:noFill/>
          <a:ln>
            <a:noFill/>
          </a:ln>
          <a:extLst/>
        </p:spPr>
        <p:txBody>
          <a:bodyPr vert="horz" wrap="square" lIns="90608" tIns="45304" rIns="90608" bIns="45304" numCol="1" anchor="b" anchorCtr="0" compatLnSpc="1">
            <a:prstTxWarp prst="textNoShape">
              <a:avLst/>
            </a:prstTxWarp>
          </a:bodyPr>
          <a:lstStyle>
            <a:lvl1pPr defTabSz="906463">
              <a:defRPr sz="1200" b="0" i="0" u="none">
                <a:solidFill>
                  <a:schemeClr val="tx1"/>
                </a:solidFill>
                <a:latin typeface="Times New Roman" pitchFamily="18" charset="0"/>
              </a:defRPr>
            </a:lvl1pPr>
          </a:lstStyle>
          <a:p>
            <a:pPr>
              <a:defRPr/>
            </a:pPr>
            <a:endParaRPr lang="it-IT"/>
          </a:p>
        </p:txBody>
      </p:sp>
      <p:sp>
        <p:nvSpPr>
          <p:cNvPr id="57349" name="Rectangle 5"/>
          <p:cNvSpPr>
            <a:spLocks noGrp="1" noChangeArrowheads="1"/>
          </p:cNvSpPr>
          <p:nvPr>
            <p:ph type="sldNum" sz="quarter" idx="3"/>
          </p:nvPr>
        </p:nvSpPr>
        <p:spPr bwMode="auto">
          <a:xfrm>
            <a:off x="3776663" y="9410700"/>
            <a:ext cx="2886075" cy="495300"/>
          </a:xfrm>
          <a:prstGeom prst="rect">
            <a:avLst/>
          </a:prstGeom>
          <a:noFill/>
          <a:ln>
            <a:noFill/>
          </a:ln>
          <a:extLst/>
        </p:spPr>
        <p:txBody>
          <a:bodyPr vert="horz" wrap="square" lIns="90608" tIns="45304" rIns="90608" bIns="45304" numCol="1" anchor="b" anchorCtr="0" compatLnSpc="1">
            <a:prstTxWarp prst="textNoShape">
              <a:avLst/>
            </a:prstTxWarp>
          </a:bodyPr>
          <a:lstStyle>
            <a:lvl1pPr algn="r" defTabSz="906463">
              <a:defRPr sz="1200" b="0" i="0" u="none">
                <a:solidFill>
                  <a:schemeClr val="tx1"/>
                </a:solidFill>
                <a:latin typeface="Times New Roman" pitchFamily="18" charset="0"/>
              </a:defRPr>
            </a:lvl1pPr>
          </a:lstStyle>
          <a:p>
            <a:pPr>
              <a:defRPr/>
            </a:pPr>
            <a:fld id="{A79A2456-8BD0-4149-A98D-E9DE51E55EE4}" type="slidenum">
              <a:rPr lang="it-IT"/>
              <a:pPr>
                <a:defRPr/>
              </a:pPr>
              <a:t>‹N›</a:t>
            </a:fld>
            <a:endParaRPr lang="it-IT"/>
          </a:p>
        </p:txBody>
      </p:sp>
    </p:spTree>
    <p:extLst>
      <p:ext uri="{BB962C8B-B14F-4D97-AF65-F5344CB8AC3E}">
        <p14:creationId xmlns:p14="http://schemas.microsoft.com/office/powerpoint/2010/main" val="276676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886075" cy="495300"/>
          </a:xfrm>
          <a:prstGeom prst="rect">
            <a:avLst/>
          </a:prstGeom>
          <a:noFill/>
          <a:ln>
            <a:noFill/>
          </a:ln>
          <a:extLst/>
        </p:spPr>
        <p:txBody>
          <a:bodyPr vert="horz" wrap="square" lIns="90608" tIns="45304" rIns="90608" bIns="45304" numCol="1" anchor="t" anchorCtr="0" compatLnSpc="1">
            <a:prstTxWarp prst="textNoShape">
              <a:avLst/>
            </a:prstTxWarp>
          </a:bodyPr>
          <a:lstStyle>
            <a:lvl1pPr defTabSz="906463">
              <a:defRPr sz="1200" b="0" i="0" u="none">
                <a:solidFill>
                  <a:schemeClr val="tx1"/>
                </a:solidFill>
                <a:latin typeface="Times New Roman" pitchFamily="18" charset="0"/>
              </a:defRPr>
            </a:lvl1pPr>
          </a:lstStyle>
          <a:p>
            <a:pPr>
              <a:defRPr/>
            </a:pPr>
            <a:endParaRPr lang="it-IT"/>
          </a:p>
        </p:txBody>
      </p:sp>
      <p:sp>
        <p:nvSpPr>
          <p:cNvPr id="36867" name="Rectangle 3"/>
          <p:cNvSpPr>
            <a:spLocks noGrp="1" noChangeArrowheads="1"/>
          </p:cNvSpPr>
          <p:nvPr>
            <p:ph type="dt" idx="1"/>
          </p:nvPr>
        </p:nvSpPr>
        <p:spPr bwMode="auto">
          <a:xfrm>
            <a:off x="3776663" y="0"/>
            <a:ext cx="2886075" cy="495300"/>
          </a:xfrm>
          <a:prstGeom prst="rect">
            <a:avLst/>
          </a:prstGeom>
          <a:noFill/>
          <a:ln>
            <a:noFill/>
          </a:ln>
          <a:extLst/>
        </p:spPr>
        <p:txBody>
          <a:bodyPr vert="horz" wrap="square" lIns="90608" tIns="45304" rIns="90608" bIns="45304" numCol="1" anchor="t" anchorCtr="0" compatLnSpc="1">
            <a:prstTxWarp prst="textNoShape">
              <a:avLst/>
            </a:prstTxWarp>
          </a:bodyPr>
          <a:lstStyle>
            <a:lvl1pPr algn="r" defTabSz="906463">
              <a:defRPr sz="1200" b="0" i="0" u="none">
                <a:solidFill>
                  <a:schemeClr val="tx1"/>
                </a:solidFill>
                <a:latin typeface="Times New Roman" pitchFamily="18" charset="0"/>
              </a:defRPr>
            </a:lvl1pPr>
          </a:lstStyle>
          <a:p>
            <a:pPr>
              <a:defRPr/>
            </a:pPr>
            <a:endParaRPr lang="it-IT"/>
          </a:p>
        </p:txBody>
      </p:sp>
      <p:sp>
        <p:nvSpPr>
          <p:cNvPr id="74756" name="Rectangle 4"/>
          <p:cNvSpPr>
            <a:spLocks noGrp="1" noRot="1" noChangeAspect="1" noChangeArrowheads="1" noTextEdit="1"/>
          </p:cNvSpPr>
          <p:nvPr>
            <p:ph type="sldImg" idx="2"/>
          </p:nvPr>
        </p:nvSpPr>
        <p:spPr bwMode="auto">
          <a:xfrm>
            <a:off x="857250" y="742950"/>
            <a:ext cx="4948238" cy="37131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p:cNvSpPr>
            <a:spLocks noGrp="1" noChangeArrowheads="1"/>
          </p:cNvSpPr>
          <p:nvPr>
            <p:ph type="body" sz="quarter" idx="3"/>
          </p:nvPr>
        </p:nvSpPr>
        <p:spPr bwMode="auto">
          <a:xfrm>
            <a:off x="889000" y="4705350"/>
            <a:ext cx="4884738" cy="4457700"/>
          </a:xfrm>
          <a:prstGeom prst="rect">
            <a:avLst/>
          </a:prstGeom>
          <a:noFill/>
          <a:ln>
            <a:noFill/>
          </a:ln>
          <a:extLst/>
        </p:spPr>
        <p:txBody>
          <a:bodyPr vert="horz" wrap="square" lIns="90608" tIns="45304" rIns="90608" bIns="45304"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36870" name="Rectangle 6"/>
          <p:cNvSpPr>
            <a:spLocks noGrp="1" noChangeArrowheads="1"/>
          </p:cNvSpPr>
          <p:nvPr>
            <p:ph type="ftr" sz="quarter" idx="4"/>
          </p:nvPr>
        </p:nvSpPr>
        <p:spPr bwMode="auto">
          <a:xfrm>
            <a:off x="0" y="9410700"/>
            <a:ext cx="2886075" cy="495300"/>
          </a:xfrm>
          <a:prstGeom prst="rect">
            <a:avLst/>
          </a:prstGeom>
          <a:noFill/>
          <a:ln>
            <a:noFill/>
          </a:ln>
          <a:extLst/>
        </p:spPr>
        <p:txBody>
          <a:bodyPr vert="horz" wrap="square" lIns="90608" tIns="45304" rIns="90608" bIns="45304" numCol="1" anchor="b" anchorCtr="0" compatLnSpc="1">
            <a:prstTxWarp prst="textNoShape">
              <a:avLst/>
            </a:prstTxWarp>
          </a:bodyPr>
          <a:lstStyle>
            <a:lvl1pPr defTabSz="906463">
              <a:defRPr sz="1200" b="0" i="0" u="none">
                <a:solidFill>
                  <a:schemeClr val="tx1"/>
                </a:solidFill>
                <a:latin typeface="Times New Roman" pitchFamily="18" charset="0"/>
              </a:defRPr>
            </a:lvl1pPr>
          </a:lstStyle>
          <a:p>
            <a:pPr>
              <a:defRPr/>
            </a:pPr>
            <a:endParaRPr lang="it-IT"/>
          </a:p>
        </p:txBody>
      </p:sp>
      <p:sp>
        <p:nvSpPr>
          <p:cNvPr id="36871" name="Rectangle 7"/>
          <p:cNvSpPr>
            <a:spLocks noGrp="1" noChangeArrowheads="1"/>
          </p:cNvSpPr>
          <p:nvPr>
            <p:ph type="sldNum" sz="quarter" idx="5"/>
          </p:nvPr>
        </p:nvSpPr>
        <p:spPr bwMode="auto">
          <a:xfrm>
            <a:off x="3776663" y="9410700"/>
            <a:ext cx="2886075" cy="495300"/>
          </a:xfrm>
          <a:prstGeom prst="rect">
            <a:avLst/>
          </a:prstGeom>
          <a:noFill/>
          <a:ln>
            <a:noFill/>
          </a:ln>
          <a:extLst/>
        </p:spPr>
        <p:txBody>
          <a:bodyPr vert="horz" wrap="square" lIns="90608" tIns="45304" rIns="90608" bIns="45304" numCol="1" anchor="b" anchorCtr="0" compatLnSpc="1">
            <a:prstTxWarp prst="textNoShape">
              <a:avLst/>
            </a:prstTxWarp>
          </a:bodyPr>
          <a:lstStyle>
            <a:lvl1pPr algn="r" defTabSz="906463">
              <a:defRPr sz="1200" b="0" i="0" u="none">
                <a:solidFill>
                  <a:schemeClr val="tx1"/>
                </a:solidFill>
                <a:latin typeface="Times New Roman" pitchFamily="18" charset="0"/>
              </a:defRPr>
            </a:lvl1pPr>
          </a:lstStyle>
          <a:p>
            <a:pPr>
              <a:defRPr/>
            </a:pPr>
            <a:fld id="{E8C5719A-813E-47DA-B021-AB9FCAB51E14}" type="slidenum">
              <a:rPr lang="it-IT"/>
              <a:pPr>
                <a:defRPr/>
              </a:pPr>
              <a:t>‹N›</a:t>
            </a:fld>
            <a:endParaRPr lang="it-IT"/>
          </a:p>
        </p:txBody>
      </p:sp>
    </p:spTree>
    <p:extLst>
      <p:ext uri="{BB962C8B-B14F-4D97-AF65-F5344CB8AC3E}">
        <p14:creationId xmlns:p14="http://schemas.microsoft.com/office/powerpoint/2010/main" val="11538121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DA3A9DC3-3C98-480B-AA59-9D6E065B9A99}" type="slidenum">
              <a:rPr lang="it-IT" sz="1200" b="0" i="0" u="none" smtClean="0">
                <a:solidFill>
                  <a:srgbClr val="000000"/>
                </a:solidFill>
                <a:latin typeface="Times New Roman" pitchFamily="18" charset="0"/>
                <a:cs typeface="Times New Roman" pitchFamily="18" charset="0"/>
              </a:rPr>
              <a:pPr eaLnBrk="1" hangingPunct="1"/>
              <a:t>1</a:t>
            </a:fld>
            <a:endParaRPr lang="it-IT" sz="1200" b="0" i="0" u="none" smtClean="0">
              <a:solidFill>
                <a:srgbClr val="000000"/>
              </a:solidFill>
              <a:latin typeface="Times New Roman" pitchFamily="18" charset="0"/>
              <a:cs typeface="Times New Roman" pitchFamily="18" charset="0"/>
            </a:endParaRPr>
          </a:p>
        </p:txBody>
      </p:sp>
      <p:sp>
        <p:nvSpPr>
          <p:cNvPr id="7680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4C89FB11-5108-484B-A4C7-17BCAC4706FA}" type="slidenum">
              <a:rPr lang="it-IT" sz="1200" b="0" i="0" u="none">
                <a:solidFill>
                  <a:srgbClr val="000000"/>
                </a:solidFill>
                <a:latin typeface="Times New Roman" pitchFamily="18" charset="0"/>
                <a:cs typeface="Times New Roman" pitchFamily="18" charset="0"/>
              </a:rPr>
              <a:pPr algn="r" eaLnBrk="1" hangingPunct="1"/>
              <a:t>1</a:t>
            </a:fld>
            <a:endParaRPr lang="it-IT" sz="1200" b="0" i="0" u="none">
              <a:solidFill>
                <a:srgbClr val="000000"/>
              </a:solidFill>
              <a:latin typeface="Times New Roman" pitchFamily="18" charset="0"/>
              <a:cs typeface="Times New Roman" pitchFamily="18" charset="0"/>
            </a:endParaRPr>
          </a:p>
        </p:txBody>
      </p:sp>
      <p:sp>
        <p:nvSpPr>
          <p:cNvPr id="76804" name="Rectangle 2"/>
          <p:cNvSpPr>
            <a:spLocks noGrp="1" noRot="1" noChangeAspect="1" noChangeArrowheads="1" noTextEdit="1"/>
          </p:cNvSpPr>
          <p:nvPr>
            <p:ph type="sldImg"/>
          </p:nvPr>
        </p:nvSpPr>
        <p:spPr>
          <a:ln/>
        </p:spPr>
      </p:sp>
      <p:sp>
        <p:nvSpPr>
          <p:cNvPr id="7680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3D2734EF-3E21-4CEE-95E0-35E2007729D1}" type="slidenum">
              <a:rPr lang="it-IT" sz="1200" b="0" i="0" u="none" smtClean="0">
                <a:solidFill>
                  <a:srgbClr val="000000"/>
                </a:solidFill>
                <a:latin typeface="Times New Roman" pitchFamily="18" charset="0"/>
                <a:cs typeface="Times New Roman" pitchFamily="18" charset="0"/>
              </a:rPr>
              <a:pPr eaLnBrk="1" hangingPunct="1"/>
              <a:t>10</a:t>
            </a:fld>
            <a:endParaRPr lang="it-IT" sz="1200" b="0" i="0" u="none" smtClean="0">
              <a:solidFill>
                <a:srgbClr val="000000"/>
              </a:solidFill>
              <a:latin typeface="Times New Roman" pitchFamily="18" charset="0"/>
              <a:cs typeface="Times New Roman" pitchFamily="18" charset="0"/>
            </a:endParaRPr>
          </a:p>
        </p:txBody>
      </p:sp>
      <p:sp>
        <p:nvSpPr>
          <p:cNvPr id="8192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DF37109C-E41A-4399-84AD-1D4DA7F06558}" type="slidenum">
              <a:rPr lang="it-IT" sz="1200" b="0" i="0" u="none">
                <a:solidFill>
                  <a:srgbClr val="000000"/>
                </a:solidFill>
                <a:latin typeface="Times New Roman" pitchFamily="18" charset="0"/>
                <a:cs typeface="Times New Roman" pitchFamily="18" charset="0"/>
              </a:rPr>
              <a:pPr algn="r" eaLnBrk="1" hangingPunct="1"/>
              <a:t>10</a:t>
            </a:fld>
            <a:endParaRPr lang="it-IT" sz="1200" b="0" i="0" u="none">
              <a:solidFill>
                <a:srgbClr val="000000"/>
              </a:solidFill>
              <a:latin typeface="Times New Roman" pitchFamily="18" charset="0"/>
              <a:cs typeface="Times New Roman" pitchFamily="18" charset="0"/>
            </a:endParaRPr>
          </a:p>
        </p:txBody>
      </p:sp>
      <p:sp>
        <p:nvSpPr>
          <p:cNvPr id="81924" name="Rectangle 2"/>
          <p:cNvSpPr>
            <a:spLocks noGrp="1" noRot="1" noChangeAspect="1" noChangeArrowheads="1" noTextEdit="1"/>
          </p:cNvSpPr>
          <p:nvPr>
            <p:ph type="sldImg"/>
          </p:nvPr>
        </p:nvSpPr>
        <p:spPr>
          <a:ln/>
        </p:spPr>
      </p:sp>
      <p:sp>
        <p:nvSpPr>
          <p:cNvPr id="8192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3D2734EF-3E21-4CEE-95E0-35E2007729D1}" type="slidenum">
              <a:rPr lang="it-IT" sz="1200" b="0" i="0" u="none" smtClean="0">
                <a:solidFill>
                  <a:srgbClr val="000000"/>
                </a:solidFill>
                <a:latin typeface="Times New Roman" pitchFamily="18" charset="0"/>
                <a:cs typeface="Times New Roman" pitchFamily="18" charset="0"/>
              </a:rPr>
              <a:pPr eaLnBrk="1" hangingPunct="1"/>
              <a:t>11</a:t>
            </a:fld>
            <a:endParaRPr lang="it-IT" sz="1200" b="0" i="0" u="none" smtClean="0">
              <a:solidFill>
                <a:srgbClr val="000000"/>
              </a:solidFill>
              <a:latin typeface="Times New Roman" pitchFamily="18" charset="0"/>
              <a:cs typeface="Times New Roman" pitchFamily="18" charset="0"/>
            </a:endParaRPr>
          </a:p>
        </p:txBody>
      </p:sp>
      <p:sp>
        <p:nvSpPr>
          <p:cNvPr id="8192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DF37109C-E41A-4399-84AD-1D4DA7F06558}" type="slidenum">
              <a:rPr lang="it-IT" sz="1200" b="0" i="0" u="none">
                <a:solidFill>
                  <a:srgbClr val="000000"/>
                </a:solidFill>
                <a:latin typeface="Times New Roman" pitchFamily="18" charset="0"/>
                <a:cs typeface="Times New Roman" pitchFamily="18" charset="0"/>
              </a:rPr>
              <a:pPr algn="r" eaLnBrk="1" hangingPunct="1"/>
              <a:t>11</a:t>
            </a:fld>
            <a:endParaRPr lang="it-IT" sz="1200" b="0" i="0" u="none">
              <a:solidFill>
                <a:srgbClr val="000000"/>
              </a:solidFill>
              <a:latin typeface="Times New Roman" pitchFamily="18" charset="0"/>
              <a:cs typeface="Times New Roman" pitchFamily="18" charset="0"/>
            </a:endParaRPr>
          </a:p>
        </p:txBody>
      </p:sp>
      <p:sp>
        <p:nvSpPr>
          <p:cNvPr id="81924" name="Rectangle 2"/>
          <p:cNvSpPr>
            <a:spLocks noGrp="1" noRot="1" noChangeAspect="1" noChangeArrowheads="1" noTextEdit="1"/>
          </p:cNvSpPr>
          <p:nvPr>
            <p:ph type="sldImg"/>
          </p:nvPr>
        </p:nvSpPr>
        <p:spPr>
          <a:ln/>
        </p:spPr>
      </p:sp>
      <p:sp>
        <p:nvSpPr>
          <p:cNvPr id="8192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A07A5D53-5672-4E77-8924-11175CF41BF1}" type="slidenum">
              <a:rPr lang="it-IT" sz="1200" b="0" i="0" u="none" smtClean="0">
                <a:solidFill>
                  <a:srgbClr val="000000"/>
                </a:solidFill>
                <a:latin typeface="Times New Roman" pitchFamily="18" charset="0"/>
                <a:cs typeface="Times New Roman" pitchFamily="18" charset="0"/>
              </a:rPr>
              <a:pPr eaLnBrk="1" hangingPunct="1"/>
              <a:t>12</a:t>
            </a:fld>
            <a:endParaRPr lang="it-IT" sz="1200" b="0" i="0" u="none" smtClean="0">
              <a:solidFill>
                <a:srgbClr val="000000"/>
              </a:solidFill>
              <a:latin typeface="Times New Roman" pitchFamily="18" charset="0"/>
              <a:cs typeface="Times New Roman" pitchFamily="18" charset="0"/>
            </a:endParaRPr>
          </a:p>
        </p:txBody>
      </p:sp>
      <p:sp>
        <p:nvSpPr>
          <p:cNvPr id="80899"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68CB5797-EB16-4D37-BD3E-0DBF3AC43486}" type="slidenum">
              <a:rPr lang="it-IT" sz="1200" b="0" i="0" u="none">
                <a:solidFill>
                  <a:srgbClr val="000000"/>
                </a:solidFill>
                <a:latin typeface="Times New Roman" pitchFamily="18" charset="0"/>
                <a:cs typeface="Times New Roman" pitchFamily="18" charset="0"/>
              </a:rPr>
              <a:pPr algn="r" eaLnBrk="1" hangingPunct="1"/>
              <a:t>12</a:t>
            </a:fld>
            <a:endParaRPr lang="it-IT" sz="1200" b="0" i="0" u="none">
              <a:solidFill>
                <a:srgbClr val="000000"/>
              </a:solidFill>
              <a:latin typeface="Times New Roman" pitchFamily="18" charset="0"/>
              <a:cs typeface="Times New Roman" pitchFamily="18" charset="0"/>
            </a:endParaRPr>
          </a:p>
        </p:txBody>
      </p:sp>
      <p:sp>
        <p:nvSpPr>
          <p:cNvPr id="80900" name="Rectangle 2"/>
          <p:cNvSpPr>
            <a:spLocks noGrp="1" noRot="1" noChangeAspect="1" noChangeArrowheads="1" noTextEdit="1"/>
          </p:cNvSpPr>
          <p:nvPr>
            <p:ph type="sldImg"/>
          </p:nvPr>
        </p:nvSpPr>
        <p:spPr>
          <a:ln/>
        </p:spPr>
      </p:sp>
      <p:sp>
        <p:nvSpPr>
          <p:cNvPr id="8090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A07A5D53-5672-4E77-8924-11175CF41BF1}" type="slidenum">
              <a:rPr lang="it-IT" sz="1200" b="0" i="0" u="none" smtClean="0">
                <a:solidFill>
                  <a:srgbClr val="000000"/>
                </a:solidFill>
                <a:latin typeface="Times New Roman" pitchFamily="18" charset="0"/>
                <a:cs typeface="Times New Roman" pitchFamily="18" charset="0"/>
              </a:rPr>
              <a:pPr eaLnBrk="1" hangingPunct="1"/>
              <a:t>13</a:t>
            </a:fld>
            <a:endParaRPr lang="it-IT" sz="1200" b="0" i="0" u="none" smtClean="0">
              <a:solidFill>
                <a:srgbClr val="000000"/>
              </a:solidFill>
              <a:latin typeface="Times New Roman" pitchFamily="18" charset="0"/>
              <a:cs typeface="Times New Roman" pitchFamily="18" charset="0"/>
            </a:endParaRPr>
          </a:p>
        </p:txBody>
      </p:sp>
      <p:sp>
        <p:nvSpPr>
          <p:cNvPr id="80899"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68CB5797-EB16-4D37-BD3E-0DBF3AC43486}" type="slidenum">
              <a:rPr lang="it-IT" sz="1200" b="0" i="0" u="none">
                <a:solidFill>
                  <a:srgbClr val="000000"/>
                </a:solidFill>
                <a:latin typeface="Times New Roman" pitchFamily="18" charset="0"/>
                <a:cs typeface="Times New Roman" pitchFamily="18" charset="0"/>
              </a:rPr>
              <a:pPr algn="r" eaLnBrk="1" hangingPunct="1"/>
              <a:t>13</a:t>
            </a:fld>
            <a:endParaRPr lang="it-IT" sz="1200" b="0" i="0" u="none">
              <a:solidFill>
                <a:srgbClr val="000000"/>
              </a:solidFill>
              <a:latin typeface="Times New Roman" pitchFamily="18" charset="0"/>
              <a:cs typeface="Times New Roman" pitchFamily="18" charset="0"/>
            </a:endParaRPr>
          </a:p>
        </p:txBody>
      </p:sp>
      <p:sp>
        <p:nvSpPr>
          <p:cNvPr id="80900" name="Rectangle 2"/>
          <p:cNvSpPr>
            <a:spLocks noGrp="1" noRot="1" noChangeAspect="1" noChangeArrowheads="1" noTextEdit="1"/>
          </p:cNvSpPr>
          <p:nvPr>
            <p:ph type="sldImg"/>
          </p:nvPr>
        </p:nvSpPr>
        <p:spPr>
          <a:ln/>
        </p:spPr>
      </p:sp>
      <p:sp>
        <p:nvSpPr>
          <p:cNvPr id="8090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EE9EA509-28D8-4604-94AF-62C250F3126B}" type="slidenum">
              <a:rPr lang="it-IT" sz="1200" b="0" i="0" u="none" smtClean="0">
                <a:solidFill>
                  <a:srgbClr val="000000"/>
                </a:solidFill>
                <a:latin typeface="Times New Roman" pitchFamily="18" charset="0"/>
                <a:cs typeface="Times New Roman" pitchFamily="18" charset="0"/>
              </a:rPr>
              <a:pPr eaLnBrk="1" hangingPunct="1"/>
              <a:t>14</a:t>
            </a:fld>
            <a:endParaRPr lang="it-IT" sz="1200" b="0" i="0" u="none" smtClean="0">
              <a:solidFill>
                <a:srgbClr val="000000"/>
              </a:solidFill>
              <a:latin typeface="Times New Roman" pitchFamily="18" charset="0"/>
              <a:cs typeface="Times New Roman" pitchFamily="18" charset="0"/>
            </a:endParaRPr>
          </a:p>
        </p:txBody>
      </p:sp>
      <p:sp>
        <p:nvSpPr>
          <p:cNvPr id="82947"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30DBFEE2-7895-4FC1-AA21-C22C74033346}" type="slidenum">
              <a:rPr lang="it-IT" sz="1200" b="0" i="0" u="none">
                <a:solidFill>
                  <a:srgbClr val="000000"/>
                </a:solidFill>
                <a:latin typeface="Times New Roman" pitchFamily="18" charset="0"/>
                <a:cs typeface="Times New Roman" pitchFamily="18" charset="0"/>
              </a:rPr>
              <a:pPr algn="r" eaLnBrk="1" hangingPunct="1"/>
              <a:t>14</a:t>
            </a:fld>
            <a:endParaRPr lang="it-IT" sz="1200" b="0" i="0" u="none">
              <a:solidFill>
                <a:srgbClr val="000000"/>
              </a:solidFill>
              <a:latin typeface="Times New Roman" pitchFamily="18" charset="0"/>
              <a:cs typeface="Times New Roman" pitchFamily="18" charset="0"/>
            </a:endParaRPr>
          </a:p>
        </p:txBody>
      </p:sp>
      <p:sp>
        <p:nvSpPr>
          <p:cNvPr id="82948" name="Rectangle 2"/>
          <p:cNvSpPr>
            <a:spLocks noGrp="1" noRot="1" noChangeAspect="1" noChangeArrowheads="1" noTextEdit="1"/>
          </p:cNvSpPr>
          <p:nvPr>
            <p:ph type="sldImg"/>
          </p:nvPr>
        </p:nvSpPr>
        <p:spPr>
          <a:ln/>
        </p:spPr>
      </p:sp>
      <p:sp>
        <p:nvSpPr>
          <p:cNvPr id="8294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EE9EA509-28D8-4604-94AF-62C250F3126B}" type="slidenum">
              <a:rPr lang="it-IT" sz="1200" b="0" i="0" u="none" smtClean="0">
                <a:solidFill>
                  <a:srgbClr val="000000"/>
                </a:solidFill>
                <a:latin typeface="Times New Roman" pitchFamily="18" charset="0"/>
                <a:cs typeface="Times New Roman" pitchFamily="18" charset="0"/>
              </a:rPr>
              <a:pPr eaLnBrk="1" hangingPunct="1"/>
              <a:t>15</a:t>
            </a:fld>
            <a:endParaRPr lang="it-IT" sz="1200" b="0" i="0" u="none" smtClean="0">
              <a:solidFill>
                <a:srgbClr val="000000"/>
              </a:solidFill>
              <a:latin typeface="Times New Roman" pitchFamily="18" charset="0"/>
              <a:cs typeface="Times New Roman" pitchFamily="18" charset="0"/>
            </a:endParaRPr>
          </a:p>
        </p:txBody>
      </p:sp>
      <p:sp>
        <p:nvSpPr>
          <p:cNvPr id="82947"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30DBFEE2-7895-4FC1-AA21-C22C74033346}" type="slidenum">
              <a:rPr lang="it-IT" sz="1200" b="0" i="0" u="none">
                <a:solidFill>
                  <a:srgbClr val="000000"/>
                </a:solidFill>
                <a:latin typeface="Times New Roman" pitchFamily="18" charset="0"/>
                <a:cs typeface="Times New Roman" pitchFamily="18" charset="0"/>
              </a:rPr>
              <a:pPr algn="r" eaLnBrk="1" hangingPunct="1"/>
              <a:t>15</a:t>
            </a:fld>
            <a:endParaRPr lang="it-IT" sz="1200" b="0" i="0" u="none">
              <a:solidFill>
                <a:srgbClr val="000000"/>
              </a:solidFill>
              <a:latin typeface="Times New Roman" pitchFamily="18" charset="0"/>
              <a:cs typeface="Times New Roman" pitchFamily="18" charset="0"/>
            </a:endParaRPr>
          </a:p>
        </p:txBody>
      </p:sp>
      <p:sp>
        <p:nvSpPr>
          <p:cNvPr id="82948" name="Rectangle 2"/>
          <p:cNvSpPr>
            <a:spLocks noGrp="1" noRot="1" noChangeAspect="1" noChangeArrowheads="1" noTextEdit="1"/>
          </p:cNvSpPr>
          <p:nvPr>
            <p:ph type="sldImg"/>
          </p:nvPr>
        </p:nvSpPr>
        <p:spPr>
          <a:ln/>
        </p:spPr>
      </p:sp>
      <p:sp>
        <p:nvSpPr>
          <p:cNvPr id="8294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EE9EA509-28D8-4604-94AF-62C250F3126B}" type="slidenum">
              <a:rPr lang="it-IT" sz="1200" b="0" i="0" u="none" smtClean="0">
                <a:solidFill>
                  <a:srgbClr val="000000"/>
                </a:solidFill>
                <a:latin typeface="Times New Roman" pitchFamily="18" charset="0"/>
                <a:cs typeface="Times New Roman" pitchFamily="18" charset="0"/>
              </a:rPr>
              <a:pPr eaLnBrk="1" hangingPunct="1"/>
              <a:t>16</a:t>
            </a:fld>
            <a:endParaRPr lang="it-IT" sz="1200" b="0" i="0" u="none" smtClean="0">
              <a:solidFill>
                <a:srgbClr val="000000"/>
              </a:solidFill>
              <a:latin typeface="Times New Roman" pitchFamily="18" charset="0"/>
              <a:cs typeface="Times New Roman" pitchFamily="18" charset="0"/>
            </a:endParaRPr>
          </a:p>
        </p:txBody>
      </p:sp>
      <p:sp>
        <p:nvSpPr>
          <p:cNvPr id="82947"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30DBFEE2-7895-4FC1-AA21-C22C74033346}" type="slidenum">
              <a:rPr lang="it-IT" sz="1200" b="0" i="0" u="none">
                <a:solidFill>
                  <a:srgbClr val="000000"/>
                </a:solidFill>
                <a:latin typeface="Times New Roman" pitchFamily="18" charset="0"/>
                <a:cs typeface="Times New Roman" pitchFamily="18" charset="0"/>
              </a:rPr>
              <a:pPr algn="r" eaLnBrk="1" hangingPunct="1"/>
              <a:t>16</a:t>
            </a:fld>
            <a:endParaRPr lang="it-IT" sz="1200" b="0" i="0" u="none">
              <a:solidFill>
                <a:srgbClr val="000000"/>
              </a:solidFill>
              <a:latin typeface="Times New Roman" pitchFamily="18" charset="0"/>
              <a:cs typeface="Times New Roman" pitchFamily="18" charset="0"/>
            </a:endParaRPr>
          </a:p>
        </p:txBody>
      </p:sp>
      <p:sp>
        <p:nvSpPr>
          <p:cNvPr id="82948" name="Rectangle 2"/>
          <p:cNvSpPr>
            <a:spLocks noGrp="1" noRot="1" noChangeAspect="1" noChangeArrowheads="1" noTextEdit="1"/>
          </p:cNvSpPr>
          <p:nvPr>
            <p:ph type="sldImg"/>
          </p:nvPr>
        </p:nvSpPr>
        <p:spPr>
          <a:ln/>
        </p:spPr>
      </p:sp>
      <p:sp>
        <p:nvSpPr>
          <p:cNvPr id="8294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CBF8B131-CB1E-4BCE-B56F-86556167B6AF}" type="slidenum">
              <a:rPr lang="it-IT" sz="1200" b="0" i="0" u="none" smtClean="0">
                <a:solidFill>
                  <a:srgbClr val="000000"/>
                </a:solidFill>
                <a:latin typeface="Times New Roman" pitchFamily="18" charset="0"/>
                <a:cs typeface="Times New Roman" pitchFamily="18" charset="0"/>
              </a:rPr>
              <a:pPr eaLnBrk="1" hangingPunct="1"/>
              <a:t>17</a:t>
            </a:fld>
            <a:endParaRPr lang="it-IT" sz="1200" b="0" i="0" u="none" smtClean="0">
              <a:solidFill>
                <a:srgbClr val="000000"/>
              </a:solidFill>
              <a:latin typeface="Times New Roman" pitchFamily="18" charset="0"/>
              <a:cs typeface="Times New Roman" pitchFamily="18" charset="0"/>
            </a:endParaRPr>
          </a:p>
        </p:txBody>
      </p:sp>
      <p:sp>
        <p:nvSpPr>
          <p:cNvPr id="83971"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E252242B-A81A-4160-AA47-74E9E3E7AC75}" type="slidenum">
              <a:rPr lang="it-IT" sz="1200" b="0" i="0" u="none">
                <a:solidFill>
                  <a:srgbClr val="000000"/>
                </a:solidFill>
                <a:latin typeface="Times New Roman" pitchFamily="18" charset="0"/>
                <a:cs typeface="Times New Roman" pitchFamily="18" charset="0"/>
              </a:rPr>
              <a:pPr algn="r" eaLnBrk="1" hangingPunct="1"/>
              <a:t>17</a:t>
            </a:fld>
            <a:endParaRPr lang="it-IT" sz="1200" b="0" i="0" u="none">
              <a:solidFill>
                <a:srgbClr val="000000"/>
              </a:solidFill>
              <a:latin typeface="Times New Roman" pitchFamily="18" charset="0"/>
              <a:cs typeface="Times New Roman" pitchFamily="18" charset="0"/>
            </a:endParaRPr>
          </a:p>
        </p:txBody>
      </p:sp>
      <p:sp>
        <p:nvSpPr>
          <p:cNvPr id="83972" name="Rectangle 2"/>
          <p:cNvSpPr>
            <a:spLocks noGrp="1" noRot="1" noChangeAspect="1" noChangeArrowheads="1" noTextEdit="1"/>
          </p:cNvSpPr>
          <p:nvPr>
            <p:ph type="sldImg"/>
          </p:nvPr>
        </p:nvSpPr>
        <p:spPr>
          <a:ln/>
        </p:spPr>
      </p:sp>
      <p:sp>
        <p:nvSpPr>
          <p:cNvPr id="8397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568518E1-01D0-41FD-91F4-8B0FC219154C}" type="slidenum">
              <a:rPr lang="it-IT" sz="1200" b="0" i="0" u="none" smtClean="0">
                <a:solidFill>
                  <a:srgbClr val="000000"/>
                </a:solidFill>
                <a:latin typeface="Times New Roman" pitchFamily="18" charset="0"/>
                <a:cs typeface="Times New Roman" pitchFamily="18" charset="0"/>
              </a:rPr>
              <a:pPr eaLnBrk="1" hangingPunct="1"/>
              <a:t>18</a:t>
            </a:fld>
            <a:endParaRPr lang="it-IT" sz="1200" b="0" i="0" u="none" smtClean="0">
              <a:solidFill>
                <a:srgbClr val="000000"/>
              </a:solidFill>
              <a:latin typeface="Times New Roman" pitchFamily="18" charset="0"/>
              <a:cs typeface="Times New Roman" pitchFamily="18" charset="0"/>
            </a:endParaRPr>
          </a:p>
        </p:txBody>
      </p:sp>
      <p:sp>
        <p:nvSpPr>
          <p:cNvPr id="84995"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D52766A3-C104-4393-ABC0-04D612D400E1}" type="slidenum">
              <a:rPr lang="it-IT" sz="1200" b="0" i="0" u="none">
                <a:solidFill>
                  <a:srgbClr val="000000"/>
                </a:solidFill>
                <a:latin typeface="Times New Roman" pitchFamily="18" charset="0"/>
                <a:cs typeface="Times New Roman" pitchFamily="18" charset="0"/>
              </a:rPr>
              <a:pPr algn="r" eaLnBrk="1" hangingPunct="1"/>
              <a:t>18</a:t>
            </a:fld>
            <a:endParaRPr lang="it-IT" sz="1200" b="0" i="0" u="none">
              <a:solidFill>
                <a:srgbClr val="000000"/>
              </a:solidFill>
              <a:latin typeface="Times New Roman" pitchFamily="18" charset="0"/>
              <a:cs typeface="Times New Roman" pitchFamily="18" charset="0"/>
            </a:endParaRPr>
          </a:p>
        </p:txBody>
      </p:sp>
      <p:sp>
        <p:nvSpPr>
          <p:cNvPr id="84996" name="Rectangle 2"/>
          <p:cNvSpPr>
            <a:spLocks noGrp="1" noRot="1" noChangeAspect="1" noChangeArrowheads="1" noTextEdit="1"/>
          </p:cNvSpPr>
          <p:nvPr>
            <p:ph type="sldImg"/>
          </p:nvPr>
        </p:nvSpPr>
        <p:spPr>
          <a:ln/>
        </p:spPr>
      </p:sp>
      <p:sp>
        <p:nvSpPr>
          <p:cNvPr id="8499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234902D7-2DF3-4FCD-BCB5-A3607F345B16}" type="slidenum">
              <a:rPr lang="it-IT" sz="1200" b="0" i="0" u="none" smtClean="0">
                <a:solidFill>
                  <a:srgbClr val="000000"/>
                </a:solidFill>
                <a:latin typeface="Times New Roman" pitchFamily="18" charset="0"/>
                <a:cs typeface="Times New Roman" pitchFamily="18" charset="0"/>
              </a:rPr>
              <a:pPr eaLnBrk="1" hangingPunct="1"/>
              <a:t>19</a:t>
            </a:fld>
            <a:endParaRPr lang="it-IT" sz="1200" b="0" i="0" u="none" smtClean="0">
              <a:solidFill>
                <a:srgbClr val="000000"/>
              </a:solidFill>
              <a:latin typeface="Times New Roman" pitchFamily="18" charset="0"/>
              <a:cs typeface="Times New Roman" pitchFamily="18" charset="0"/>
            </a:endParaRPr>
          </a:p>
        </p:txBody>
      </p:sp>
      <p:sp>
        <p:nvSpPr>
          <p:cNvPr id="86019"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3C079ECB-FA7C-4A13-92D5-E330FF0840B8}" type="slidenum">
              <a:rPr lang="it-IT" sz="1200" b="0" i="0" u="none">
                <a:solidFill>
                  <a:srgbClr val="000000"/>
                </a:solidFill>
                <a:latin typeface="Times New Roman" pitchFamily="18" charset="0"/>
                <a:cs typeface="Times New Roman" pitchFamily="18" charset="0"/>
              </a:rPr>
              <a:pPr algn="r" eaLnBrk="1" hangingPunct="1"/>
              <a:t>19</a:t>
            </a:fld>
            <a:endParaRPr lang="it-IT" sz="1200" b="0" i="0" u="none">
              <a:solidFill>
                <a:srgbClr val="000000"/>
              </a:solidFill>
              <a:latin typeface="Times New Roman" pitchFamily="18" charset="0"/>
              <a:cs typeface="Times New Roman" pitchFamily="18" charset="0"/>
            </a:endParaRPr>
          </a:p>
        </p:txBody>
      </p:sp>
      <p:sp>
        <p:nvSpPr>
          <p:cNvPr id="86020" name="Rectangle 2"/>
          <p:cNvSpPr>
            <a:spLocks noGrp="1" noRot="1" noChangeAspect="1" noChangeArrowheads="1" noTextEdit="1"/>
          </p:cNvSpPr>
          <p:nvPr>
            <p:ph type="sldImg"/>
          </p:nvPr>
        </p:nvSpPr>
        <p:spPr>
          <a:ln/>
        </p:spPr>
      </p:sp>
      <p:sp>
        <p:nvSpPr>
          <p:cNvPr id="8602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6D4590CD-B0F9-488D-BB78-0BAE959A3EDB}" type="slidenum">
              <a:rPr lang="it-IT" sz="1200" b="0" i="0" u="none" smtClean="0">
                <a:solidFill>
                  <a:srgbClr val="000000"/>
                </a:solidFill>
                <a:latin typeface="Times New Roman" pitchFamily="18" charset="0"/>
                <a:cs typeface="Times New Roman" pitchFamily="18" charset="0"/>
              </a:rPr>
              <a:pPr eaLnBrk="1" hangingPunct="1"/>
              <a:t>2</a:t>
            </a:fld>
            <a:endParaRPr lang="it-IT" sz="1200" b="0" i="0" u="none" smtClean="0">
              <a:solidFill>
                <a:srgbClr val="000000"/>
              </a:solidFill>
              <a:latin typeface="Times New Roman" pitchFamily="18" charset="0"/>
              <a:cs typeface="Times New Roman" pitchFamily="18" charset="0"/>
            </a:endParaRPr>
          </a:p>
        </p:txBody>
      </p:sp>
      <p:sp>
        <p:nvSpPr>
          <p:cNvPr id="77827"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CDDA41ED-D45F-4FAD-9D12-44180F8E737A}" type="slidenum">
              <a:rPr lang="it-IT" sz="1200" b="0" i="0" u="none">
                <a:solidFill>
                  <a:srgbClr val="000000"/>
                </a:solidFill>
                <a:latin typeface="Times New Roman" pitchFamily="18" charset="0"/>
                <a:cs typeface="Times New Roman" pitchFamily="18" charset="0"/>
              </a:rPr>
              <a:pPr algn="r" eaLnBrk="1" hangingPunct="1"/>
              <a:t>2</a:t>
            </a:fld>
            <a:endParaRPr lang="it-IT" sz="1200" b="0" i="0" u="none">
              <a:solidFill>
                <a:srgbClr val="000000"/>
              </a:solidFill>
              <a:latin typeface="Times New Roman" pitchFamily="18" charset="0"/>
              <a:cs typeface="Times New Roman" pitchFamily="18" charset="0"/>
            </a:endParaRPr>
          </a:p>
        </p:txBody>
      </p:sp>
      <p:sp>
        <p:nvSpPr>
          <p:cNvPr id="77828" name="Rectangle 2"/>
          <p:cNvSpPr>
            <a:spLocks noGrp="1" noRot="1" noChangeAspect="1" noChangeArrowheads="1" noTextEdit="1"/>
          </p:cNvSpPr>
          <p:nvPr>
            <p:ph type="sldImg"/>
          </p:nvPr>
        </p:nvSpPr>
        <p:spPr>
          <a:ln/>
        </p:spPr>
      </p:sp>
      <p:sp>
        <p:nvSpPr>
          <p:cNvPr id="7782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7702C7FC-2765-4405-81FC-CE325AD281B4}" type="slidenum">
              <a:rPr lang="it-IT" sz="1200" b="0" i="0" u="none" smtClean="0">
                <a:solidFill>
                  <a:srgbClr val="000000"/>
                </a:solidFill>
                <a:latin typeface="Times New Roman" pitchFamily="18" charset="0"/>
                <a:cs typeface="Times New Roman" pitchFamily="18" charset="0"/>
              </a:rPr>
              <a:pPr eaLnBrk="1" hangingPunct="1"/>
              <a:t>20</a:t>
            </a:fld>
            <a:endParaRPr lang="it-IT" sz="1200" b="0" i="0" u="none" smtClean="0">
              <a:solidFill>
                <a:srgbClr val="000000"/>
              </a:solidFill>
              <a:latin typeface="Times New Roman" pitchFamily="18" charset="0"/>
              <a:cs typeface="Times New Roman" pitchFamily="18" charset="0"/>
            </a:endParaRPr>
          </a:p>
        </p:txBody>
      </p:sp>
      <p:sp>
        <p:nvSpPr>
          <p:cNvPr id="8704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F5688080-1B91-4350-B812-BFC4977BC439}" type="slidenum">
              <a:rPr lang="it-IT" sz="1200" b="0" i="0" u="none">
                <a:solidFill>
                  <a:srgbClr val="000000"/>
                </a:solidFill>
                <a:latin typeface="Times New Roman" pitchFamily="18" charset="0"/>
                <a:cs typeface="Times New Roman" pitchFamily="18" charset="0"/>
              </a:rPr>
              <a:pPr algn="r" eaLnBrk="1" hangingPunct="1"/>
              <a:t>20</a:t>
            </a:fld>
            <a:endParaRPr lang="it-IT" sz="1200" b="0" i="0" u="none">
              <a:solidFill>
                <a:srgbClr val="000000"/>
              </a:solidFill>
              <a:latin typeface="Times New Roman" pitchFamily="18" charset="0"/>
              <a:cs typeface="Times New Roman" pitchFamily="18" charset="0"/>
            </a:endParaRPr>
          </a:p>
        </p:txBody>
      </p:sp>
      <p:sp>
        <p:nvSpPr>
          <p:cNvPr id="87044" name="Rectangle 2"/>
          <p:cNvSpPr>
            <a:spLocks noGrp="1" noRot="1" noChangeAspect="1" noChangeArrowheads="1" noTextEdit="1"/>
          </p:cNvSpPr>
          <p:nvPr>
            <p:ph type="sldImg"/>
          </p:nvPr>
        </p:nvSpPr>
        <p:spPr>
          <a:ln/>
        </p:spPr>
      </p:sp>
      <p:sp>
        <p:nvSpPr>
          <p:cNvPr id="8704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62FD7C7B-3AA1-47AE-A736-4DB6F0CA101F}" type="slidenum">
              <a:rPr lang="it-IT" sz="1200" b="0" i="0" u="none" smtClean="0">
                <a:solidFill>
                  <a:srgbClr val="000000"/>
                </a:solidFill>
                <a:latin typeface="Times New Roman" pitchFamily="18" charset="0"/>
                <a:cs typeface="Times New Roman" pitchFamily="18" charset="0"/>
              </a:rPr>
              <a:pPr eaLnBrk="1" hangingPunct="1"/>
              <a:t>21</a:t>
            </a:fld>
            <a:endParaRPr lang="it-IT" sz="1200" b="0" i="0" u="none" smtClean="0">
              <a:solidFill>
                <a:srgbClr val="000000"/>
              </a:solidFill>
              <a:latin typeface="Times New Roman" pitchFamily="18" charset="0"/>
              <a:cs typeface="Times New Roman" pitchFamily="18" charset="0"/>
            </a:endParaRPr>
          </a:p>
        </p:txBody>
      </p:sp>
      <p:sp>
        <p:nvSpPr>
          <p:cNvPr id="88067"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86CDF150-D235-42E0-BEF5-DAB664F1ADCE}" type="slidenum">
              <a:rPr lang="it-IT" sz="1200" b="0" i="0" u="none">
                <a:solidFill>
                  <a:srgbClr val="000000"/>
                </a:solidFill>
                <a:latin typeface="Times New Roman" pitchFamily="18" charset="0"/>
                <a:cs typeface="Times New Roman" pitchFamily="18" charset="0"/>
              </a:rPr>
              <a:pPr algn="r" eaLnBrk="1" hangingPunct="1"/>
              <a:t>21</a:t>
            </a:fld>
            <a:endParaRPr lang="it-IT" sz="1200" b="0" i="0" u="none">
              <a:solidFill>
                <a:srgbClr val="000000"/>
              </a:solidFill>
              <a:latin typeface="Times New Roman" pitchFamily="18" charset="0"/>
              <a:cs typeface="Times New Roman" pitchFamily="18" charset="0"/>
            </a:endParaRPr>
          </a:p>
        </p:txBody>
      </p:sp>
      <p:sp>
        <p:nvSpPr>
          <p:cNvPr id="88068" name="Rectangle 2"/>
          <p:cNvSpPr>
            <a:spLocks noGrp="1" noRot="1" noChangeAspect="1" noChangeArrowheads="1" noTextEdit="1"/>
          </p:cNvSpPr>
          <p:nvPr>
            <p:ph type="sldImg"/>
          </p:nvPr>
        </p:nvSpPr>
        <p:spPr>
          <a:ln/>
        </p:spPr>
      </p:sp>
      <p:sp>
        <p:nvSpPr>
          <p:cNvPr id="8806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7234B4ED-789E-49A3-A67F-B778EECAD02F}" type="slidenum">
              <a:rPr lang="it-IT" sz="1200" b="0" i="0" u="none" smtClean="0">
                <a:solidFill>
                  <a:srgbClr val="000000"/>
                </a:solidFill>
                <a:latin typeface="Times New Roman" pitchFamily="18" charset="0"/>
                <a:cs typeface="Times New Roman" pitchFamily="18" charset="0"/>
              </a:rPr>
              <a:pPr eaLnBrk="1" hangingPunct="1"/>
              <a:t>22</a:t>
            </a:fld>
            <a:endParaRPr lang="it-IT" sz="1200" b="0" i="0" u="none" smtClean="0">
              <a:solidFill>
                <a:srgbClr val="000000"/>
              </a:solidFill>
              <a:latin typeface="Times New Roman" pitchFamily="18" charset="0"/>
              <a:cs typeface="Times New Roman" pitchFamily="18" charset="0"/>
            </a:endParaRPr>
          </a:p>
        </p:txBody>
      </p:sp>
      <p:sp>
        <p:nvSpPr>
          <p:cNvPr id="89091"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E78ED8D1-77B5-4851-8868-B4BB2B57BD86}" type="slidenum">
              <a:rPr lang="it-IT" sz="1200" b="0" i="0" u="none">
                <a:solidFill>
                  <a:srgbClr val="000000"/>
                </a:solidFill>
                <a:latin typeface="Times New Roman" pitchFamily="18" charset="0"/>
                <a:cs typeface="Times New Roman" pitchFamily="18" charset="0"/>
              </a:rPr>
              <a:pPr algn="r" eaLnBrk="1" hangingPunct="1"/>
              <a:t>22</a:t>
            </a:fld>
            <a:endParaRPr lang="it-IT" sz="1200" b="0" i="0" u="none">
              <a:solidFill>
                <a:srgbClr val="000000"/>
              </a:solidFill>
              <a:latin typeface="Times New Roman" pitchFamily="18" charset="0"/>
              <a:cs typeface="Times New Roman" pitchFamily="18" charset="0"/>
            </a:endParaRPr>
          </a:p>
        </p:txBody>
      </p:sp>
      <p:sp>
        <p:nvSpPr>
          <p:cNvPr id="89092" name="Rectangle 2"/>
          <p:cNvSpPr>
            <a:spLocks noGrp="1" noRot="1" noChangeAspect="1" noChangeArrowheads="1" noTextEdit="1"/>
          </p:cNvSpPr>
          <p:nvPr>
            <p:ph type="sldImg"/>
          </p:nvPr>
        </p:nvSpPr>
        <p:spPr>
          <a:ln/>
        </p:spPr>
      </p:sp>
      <p:sp>
        <p:nvSpPr>
          <p:cNvPr id="8909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72D083A1-5D8A-461D-80EC-714A954B1D4A}" type="slidenum">
              <a:rPr lang="it-IT" sz="1200" b="0" i="0" u="none" smtClean="0">
                <a:solidFill>
                  <a:srgbClr val="000000"/>
                </a:solidFill>
                <a:latin typeface="Times New Roman" pitchFamily="18" charset="0"/>
                <a:cs typeface="Times New Roman" pitchFamily="18" charset="0"/>
              </a:rPr>
              <a:pPr eaLnBrk="1" hangingPunct="1"/>
              <a:t>23</a:t>
            </a:fld>
            <a:endParaRPr lang="it-IT" sz="1200" b="0" i="0" u="none" smtClean="0">
              <a:solidFill>
                <a:srgbClr val="000000"/>
              </a:solidFill>
              <a:latin typeface="Times New Roman" pitchFamily="18" charset="0"/>
              <a:cs typeface="Times New Roman" pitchFamily="18" charset="0"/>
            </a:endParaRPr>
          </a:p>
        </p:txBody>
      </p:sp>
      <p:sp>
        <p:nvSpPr>
          <p:cNvPr id="90115"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B1531C08-2522-4630-9228-3EF23D1874CF}" type="slidenum">
              <a:rPr lang="it-IT" sz="1200" b="0" i="0" u="none">
                <a:solidFill>
                  <a:srgbClr val="000000"/>
                </a:solidFill>
                <a:latin typeface="Times New Roman" pitchFamily="18" charset="0"/>
                <a:cs typeface="Times New Roman" pitchFamily="18" charset="0"/>
              </a:rPr>
              <a:pPr algn="r" eaLnBrk="1" hangingPunct="1"/>
              <a:t>23</a:t>
            </a:fld>
            <a:endParaRPr lang="it-IT" sz="1200" b="0" i="0" u="none">
              <a:solidFill>
                <a:srgbClr val="000000"/>
              </a:solidFill>
              <a:latin typeface="Times New Roman" pitchFamily="18" charset="0"/>
              <a:cs typeface="Times New Roman" pitchFamily="18" charset="0"/>
            </a:endParaRPr>
          </a:p>
        </p:txBody>
      </p:sp>
      <p:sp>
        <p:nvSpPr>
          <p:cNvPr id="90116" name="Rectangle 2"/>
          <p:cNvSpPr>
            <a:spLocks noGrp="1" noRot="1" noChangeAspect="1" noChangeArrowheads="1" noTextEdit="1"/>
          </p:cNvSpPr>
          <p:nvPr>
            <p:ph type="sldImg"/>
          </p:nvPr>
        </p:nvSpPr>
        <p:spPr>
          <a:ln/>
        </p:spPr>
      </p:sp>
      <p:sp>
        <p:nvSpPr>
          <p:cNvPr id="9011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40DE223F-02BB-4186-A765-C667A940E8C0}" type="slidenum">
              <a:rPr lang="it-IT" sz="1200" b="0" i="0" u="none" smtClean="0">
                <a:solidFill>
                  <a:srgbClr val="000000"/>
                </a:solidFill>
                <a:latin typeface="Times New Roman" pitchFamily="18" charset="0"/>
                <a:cs typeface="Times New Roman" pitchFamily="18" charset="0"/>
              </a:rPr>
              <a:pPr eaLnBrk="1" hangingPunct="1"/>
              <a:t>24</a:t>
            </a:fld>
            <a:endParaRPr lang="it-IT" sz="1200" b="0" i="0" u="none" smtClean="0">
              <a:solidFill>
                <a:srgbClr val="000000"/>
              </a:solidFill>
              <a:latin typeface="Times New Roman" pitchFamily="18" charset="0"/>
              <a:cs typeface="Times New Roman" pitchFamily="18" charset="0"/>
            </a:endParaRPr>
          </a:p>
        </p:txBody>
      </p:sp>
      <p:sp>
        <p:nvSpPr>
          <p:cNvPr id="91139"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A196A1B4-B790-4D67-B173-B22EC8AE386B}" type="slidenum">
              <a:rPr lang="it-IT" sz="1200" b="0" i="0" u="none">
                <a:solidFill>
                  <a:srgbClr val="000000"/>
                </a:solidFill>
                <a:latin typeface="Times New Roman" pitchFamily="18" charset="0"/>
                <a:cs typeface="Times New Roman" pitchFamily="18" charset="0"/>
              </a:rPr>
              <a:pPr algn="r" eaLnBrk="1" hangingPunct="1"/>
              <a:t>24</a:t>
            </a:fld>
            <a:endParaRPr lang="it-IT" sz="1200" b="0" i="0" u="none">
              <a:solidFill>
                <a:srgbClr val="000000"/>
              </a:solidFill>
              <a:latin typeface="Times New Roman" pitchFamily="18" charset="0"/>
              <a:cs typeface="Times New Roman" pitchFamily="18" charset="0"/>
            </a:endParaRPr>
          </a:p>
        </p:txBody>
      </p:sp>
      <p:sp>
        <p:nvSpPr>
          <p:cNvPr id="91140" name="Rectangle 2"/>
          <p:cNvSpPr>
            <a:spLocks noGrp="1" noRot="1" noChangeAspect="1" noChangeArrowheads="1" noTextEdit="1"/>
          </p:cNvSpPr>
          <p:nvPr>
            <p:ph type="sldImg"/>
          </p:nvPr>
        </p:nvSpPr>
        <p:spPr>
          <a:ln/>
        </p:spPr>
      </p:sp>
      <p:sp>
        <p:nvSpPr>
          <p:cNvPr id="9114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DDDB6093-0020-40CA-9E1F-C712C3BEA4BF}" type="slidenum">
              <a:rPr lang="it-IT" sz="1200" b="0" i="0" u="none" smtClean="0">
                <a:solidFill>
                  <a:srgbClr val="000000"/>
                </a:solidFill>
                <a:latin typeface="Times New Roman" pitchFamily="18" charset="0"/>
                <a:cs typeface="Times New Roman" pitchFamily="18" charset="0"/>
              </a:rPr>
              <a:pPr eaLnBrk="1" hangingPunct="1"/>
              <a:t>25</a:t>
            </a:fld>
            <a:endParaRPr lang="it-IT" sz="1200" b="0" i="0" u="none" smtClean="0">
              <a:solidFill>
                <a:srgbClr val="000000"/>
              </a:solidFill>
              <a:latin typeface="Times New Roman" pitchFamily="18" charset="0"/>
              <a:cs typeface="Times New Roman" pitchFamily="18" charset="0"/>
            </a:endParaRPr>
          </a:p>
        </p:txBody>
      </p:sp>
      <p:sp>
        <p:nvSpPr>
          <p:cNvPr id="9216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C8167C81-BF82-4044-B0D2-E8DF1CC3FEC6}" type="slidenum">
              <a:rPr lang="it-IT" sz="1200" b="0" i="0" u="none">
                <a:solidFill>
                  <a:srgbClr val="000000"/>
                </a:solidFill>
                <a:latin typeface="Times New Roman" pitchFamily="18" charset="0"/>
                <a:cs typeface="Times New Roman" pitchFamily="18" charset="0"/>
              </a:rPr>
              <a:pPr algn="r" eaLnBrk="1" hangingPunct="1"/>
              <a:t>25</a:t>
            </a:fld>
            <a:endParaRPr lang="it-IT" sz="1200" b="0" i="0" u="none">
              <a:solidFill>
                <a:srgbClr val="000000"/>
              </a:solidFill>
              <a:latin typeface="Times New Roman" pitchFamily="18" charset="0"/>
              <a:cs typeface="Times New Roman" pitchFamily="18" charset="0"/>
            </a:endParaRPr>
          </a:p>
        </p:txBody>
      </p:sp>
      <p:sp>
        <p:nvSpPr>
          <p:cNvPr id="92164" name="Rectangle 2"/>
          <p:cNvSpPr>
            <a:spLocks noGrp="1" noRot="1" noChangeAspect="1" noChangeArrowheads="1" noTextEdit="1"/>
          </p:cNvSpPr>
          <p:nvPr>
            <p:ph type="sldImg"/>
          </p:nvPr>
        </p:nvSpPr>
        <p:spPr>
          <a:ln/>
        </p:spPr>
      </p:sp>
      <p:sp>
        <p:nvSpPr>
          <p:cNvPr id="9216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835DF72C-83D9-4CC1-AAA1-0659A9C46B10}" type="slidenum">
              <a:rPr lang="it-IT" sz="1200" b="0" i="0" u="none" smtClean="0">
                <a:solidFill>
                  <a:srgbClr val="000000"/>
                </a:solidFill>
                <a:latin typeface="Times New Roman" pitchFamily="18" charset="0"/>
                <a:cs typeface="Times New Roman" pitchFamily="18" charset="0"/>
              </a:rPr>
              <a:pPr eaLnBrk="1" hangingPunct="1"/>
              <a:t>26</a:t>
            </a:fld>
            <a:endParaRPr lang="it-IT" sz="1200" b="0" i="0" u="none" smtClean="0">
              <a:solidFill>
                <a:srgbClr val="000000"/>
              </a:solidFill>
              <a:latin typeface="Times New Roman" pitchFamily="18" charset="0"/>
              <a:cs typeface="Times New Roman" pitchFamily="18" charset="0"/>
            </a:endParaRPr>
          </a:p>
        </p:txBody>
      </p:sp>
      <p:sp>
        <p:nvSpPr>
          <p:cNvPr id="93187"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D9F1D8CC-BD5B-4190-B9F6-91099B0117A7}" type="slidenum">
              <a:rPr lang="it-IT" sz="1200" b="0" i="0" u="none">
                <a:solidFill>
                  <a:srgbClr val="000000"/>
                </a:solidFill>
                <a:latin typeface="Times New Roman" pitchFamily="18" charset="0"/>
                <a:cs typeface="Times New Roman" pitchFamily="18" charset="0"/>
              </a:rPr>
              <a:pPr algn="r" eaLnBrk="1" hangingPunct="1"/>
              <a:t>26</a:t>
            </a:fld>
            <a:endParaRPr lang="it-IT" sz="1200" b="0" i="0" u="none">
              <a:solidFill>
                <a:srgbClr val="000000"/>
              </a:solidFill>
              <a:latin typeface="Times New Roman" pitchFamily="18" charset="0"/>
              <a:cs typeface="Times New Roman" pitchFamily="18" charset="0"/>
            </a:endParaRPr>
          </a:p>
        </p:txBody>
      </p:sp>
      <p:sp>
        <p:nvSpPr>
          <p:cNvPr id="93188" name="Rectangle 2"/>
          <p:cNvSpPr>
            <a:spLocks noGrp="1" noRot="1" noChangeAspect="1" noChangeArrowheads="1" noTextEdit="1"/>
          </p:cNvSpPr>
          <p:nvPr>
            <p:ph type="sldImg"/>
          </p:nvPr>
        </p:nvSpPr>
        <p:spPr>
          <a:ln/>
        </p:spPr>
      </p:sp>
      <p:sp>
        <p:nvSpPr>
          <p:cNvPr id="9318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A1D7A700-C49F-4A46-BAA4-40582B179CCD}" type="slidenum">
              <a:rPr lang="it-IT" sz="1200" b="0" i="0" u="none" smtClean="0">
                <a:solidFill>
                  <a:srgbClr val="000000"/>
                </a:solidFill>
                <a:latin typeface="Times New Roman" pitchFamily="18" charset="0"/>
                <a:cs typeface="Times New Roman" pitchFamily="18" charset="0"/>
              </a:rPr>
              <a:pPr eaLnBrk="1" hangingPunct="1"/>
              <a:t>27</a:t>
            </a:fld>
            <a:endParaRPr lang="it-IT" sz="1200" b="0" i="0" u="none" smtClean="0">
              <a:solidFill>
                <a:srgbClr val="000000"/>
              </a:solidFill>
              <a:latin typeface="Times New Roman" pitchFamily="18" charset="0"/>
              <a:cs typeface="Times New Roman" pitchFamily="18" charset="0"/>
            </a:endParaRPr>
          </a:p>
        </p:txBody>
      </p:sp>
      <p:sp>
        <p:nvSpPr>
          <p:cNvPr id="94211"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A0395ABF-AE5C-430F-80AE-0DF920C117CA}" type="slidenum">
              <a:rPr lang="it-IT" sz="1200" b="0" i="0" u="none">
                <a:solidFill>
                  <a:srgbClr val="000000"/>
                </a:solidFill>
                <a:latin typeface="Times New Roman" pitchFamily="18" charset="0"/>
                <a:cs typeface="Times New Roman" pitchFamily="18" charset="0"/>
              </a:rPr>
              <a:pPr algn="r" eaLnBrk="1" hangingPunct="1"/>
              <a:t>27</a:t>
            </a:fld>
            <a:endParaRPr lang="it-IT" sz="1200" b="0" i="0" u="none">
              <a:solidFill>
                <a:srgbClr val="000000"/>
              </a:solidFill>
              <a:latin typeface="Times New Roman" pitchFamily="18" charset="0"/>
              <a:cs typeface="Times New Roman" pitchFamily="18" charset="0"/>
            </a:endParaRPr>
          </a:p>
        </p:txBody>
      </p:sp>
      <p:sp>
        <p:nvSpPr>
          <p:cNvPr id="94212" name="Rectangle 2"/>
          <p:cNvSpPr>
            <a:spLocks noGrp="1" noRot="1" noChangeAspect="1" noChangeArrowheads="1" noTextEdit="1"/>
          </p:cNvSpPr>
          <p:nvPr>
            <p:ph type="sldImg"/>
          </p:nvPr>
        </p:nvSpPr>
        <p:spPr>
          <a:ln/>
        </p:spPr>
      </p:sp>
      <p:sp>
        <p:nvSpPr>
          <p:cNvPr id="9421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08C7EE53-6758-4E72-BA58-A26E1636EA34}" type="slidenum">
              <a:rPr lang="it-IT" sz="1200" b="0" i="0" u="none" smtClean="0">
                <a:solidFill>
                  <a:srgbClr val="000000"/>
                </a:solidFill>
                <a:latin typeface="Times New Roman" pitchFamily="18" charset="0"/>
                <a:cs typeface="Times New Roman" pitchFamily="18" charset="0"/>
              </a:rPr>
              <a:pPr eaLnBrk="1" hangingPunct="1"/>
              <a:t>28</a:t>
            </a:fld>
            <a:endParaRPr lang="it-IT" sz="1200" b="0" i="0" u="none" smtClean="0">
              <a:solidFill>
                <a:srgbClr val="000000"/>
              </a:solidFill>
              <a:latin typeface="Times New Roman" pitchFamily="18" charset="0"/>
              <a:cs typeface="Times New Roman" pitchFamily="18" charset="0"/>
            </a:endParaRPr>
          </a:p>
        </p:txBody>
      </p:sp>
      <p:sp>
        <p:nvSpPr>
          <p:cNvPr id="95235"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CFCC63AF-84D7-4306-BC10-0497761745A6}" type="slidenum">
              <a:rPr lang="it-IT" sz="1200" b="0" i="0" u="none">
                <a:solidFill>
                  <a:srgbClr val="000000"/>
                </a:solidFill>
                <a:latin typeface="Times New Roman" pitchFamily="18" charset="0"/>
                <a:cs typeface="Times New Roman" pitchFamily="18" charset="0"/>
              </a:rPr>
              <a:pPr algn="r" eaLnBrk="1" hangingPunct="1"/>
              <a:t>28</a:t>
            </a:fld>
            <a:endParaRPr lang="it-IT" sz="1200" b="0" i="0" u="none">
              <a:solidFill>
                <a:srgbClr val="000000"/>
              </a:solidFill>
              <a:latin typeface="Times New Roman" pitchFamily="18" charset="0"/>
              <a:cs typeface="Times New Roman" pitchFamily="18" charset="0"/>
            </a:endParaRPr>
          </a:p>
        </p:txBody>
      </p:sp>
      <p:sp>
        <p:nvSpPr>
          <p:cNvPr id="95236" name="Rectangle 2"/>
          <p:cNvSpPr>
            <a:spLocks noGrp="1" noRot="1" noChangeAspect="1" noChangeArrowheads="1" noTextEdit="1"/>
          </p:cNvSpPr>
          <p:nvPr>
            <p:ph type="sldImg"/>
          </p:nvPr>
        </p:nvSpPr>
        <p:spPr>
          <a:ln/>
        </p:spPr>
      </p:sp>
      <p:sp>
        <p:nvSpPr>
          <p:cNvPr id="9523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65EFE4E1-AC5F-404E-84AE-8154E7B744B5}" type="slidenum">
              <a:rPr lang="it-IT" sz="1200" b="0" i="0" u="none" smtClean="0">
                <a:solidFill>
                  <a:srgbClr val="000000"/>
                </a:solidFill>
                <a:latin typeface="Times New Roman" pitchFamily="18" charset="0"/>
                <a:cs typeface="Times New Roman" pitchFamily="18" charset="0"/>
              </a:rPr>
              <a:pPr eaLnBrk="1" hangingPunct="1"/>
              <a:t>29</a:t>
            </a:fld>
            <a:endParaRPr lang="it-IT" sz="1200" b="0" i="0" u="none" smtClean="0">
              <a:solidFill>
                <a:srgbClr val="000000"/>
              </a:solidFill>
              <a:latin typeface="Times New Roman" pitchFamily="18" charset="0"/>
              <a:cs typeface="Times New Roman" pitchFamily="18" charset="0"/>
            </a:endParaRPr>
          </a:p>
        </p:txBody>
      </p:sp>
      <p:sp>
        <p:nvSpPr>
          <p:cNvPr id="96259"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9261BE60-09E9-42CB-B01C-DF96081F3A80}" type="slidenum">
              <a:rPr lang="it-IT" sz="1200" b="0" i="0" u="none">
                <a:solidFill>
                  <a:srgbClr val="000000"/>
                </a:solidFill>
                <a:latin typeface="Times New Roman" pitchFamily="18" charset="0"/>
                <a:cs typeface="Times New Roman" pitchFamily="18" charset="0"/>
              </a:rPr>
              <a:pPr algn="r" eaLnBrk="1" hangingPunct="1"/>
              <a:t>29</a:t>
            </a:fld>
            <a:endParaRPr lang="it-IT" sz="1200" b="0" i="0" u="none">
              <a:solidFill>
                <a:srgbClr val="000000"/>
              </a:solidFill>
              <a:latin typeface="Times New Roman" pitchFamily="18" charset="0"/>
              <a:cs typeface="Times New Roman" pitchFamily="18" charset="0"/>
            </a:endParaRPr>
          </a:p>
        </p:txBody>
      </p:sp>
      <p:sp>
        <p:nvSpPr>
          <p:cNvPr id="96260" name="Rectangle 2"/>
          <p:cNvSpPr>
            <a:spLocks noGrp="1" noRot="1" noChangeAspect="1" noChangeArrowheads="1" noTextEdit="1"/>
          </p:cNvSpPr>
          <p:nvPr>
            <p:ph type="sldImg"/>
          </p:nvPr>
        </p:nvSpPr>
        <p:spPr>
          <a:ln/>
        </p:spPr>
      </p:sp>
      <p:sp>
        <p:nvSpPr>
          <p:cNvPr id="9626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DA3A9DC3-3C98-480B-AA59-9D6E065B9A99}" type="slidenum">
              <a:rPr lang="it-IT" sz="1200" b="0" i="0" u="none" smtClean="0">
                <a:solidFill>
                  <a:srgbClr val="000000"/>
                </a:solidFill>
                <a:latin typeface="Times New Roman" pitchFamily="18" charset="0"/>
                <a:cs typeface="Times New Roman" pitchFamily="18" charset="0"/>
              </a:rPr>
              <a:pPr eaLnBrk="1" hangingPunct="1"/>
              <a:t>3</a:t>
            </a:fld>
            <a:endParaRPr lang="it-IT" sz="1200" b="0" i="0" u="none" smtClean="0">
              <a:solidFill>
                <a:srgbClr val="000000"/>
              </a:solidFill>
              <a:latin typeface="Times New Roman" pitchFamily="18" charset="0"/>
              <a:cs typeface="Times New Roman" pitchFamily="18" charset="0"/>
            </a:endParaRPr>
          </a:p>
        </p:txBody>
      </p:sp>
      <p:sp>
        <p:nvSpPr>
          <p:cNvPr id="7680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4C89FB11-5108-484B-A4C7-17BCAC4706FA}" type="slidenum">
              <a:rPr lang="it-IT" sz="1200" b="0" i="0" u="none">
                <a:solidFill>
                  <a:srgbClr val="000000"/>
                </a:solidFill>
                <a:latin typeface="Times New Roman" pitchFamily="18" charset="0"/>
                <a:cs typeface="Times New Roman" pitchFamily="18" charset="0"/>
              </a:rPr>
              <a:pPr algn="r" eaLnBrk="1" hangingPunct="1"/>
              <a:t>3</a:t>
            </a:fld>
            <a:endParaRPr lang="it-IT" sz="1200" b="0" i="0" u="none">
              <a:solidFill>
                <a:srgbClr val="000000"/>
              </a:solidFill>
              <a:latin typeface="Times New Roman" pitchFamily="18" charset="0"/>
              <a:cs typeface="Times New Roman" pitchFamily="18" charset="0"/>
            </a:endParaRPr>
          </a:p>
        </p:txBody>
      </p:sp>
      <p:sp>
        <p:nvSpPr>
          <p:cNvPr id="76804" name="Rectangle 2"/>
          <p:cNvSpPr>
            <a:spLocks noGrp="1" noRot="1" noChangeAspect="1" noChangeArrowheads="1" noTextEdit="1"/>
          </p:cNvSpPr>
          <p:nvPr>
            <p:ph type="sldImg"/>
          </p:nvPr>
        </p:nvSpPr>
        <p:spPr>
          <a:ln/>
        </p:spPr>
      </p:sp>
      <p:sp>
        <p:nvSpPr>
          <p:cNvPr id="7680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986C0987-7F86-4E57-9457-F965E92E1849}" type="slidenum">
              <a:rPr lang="it-IT" sz="1200" b="0" i="0" u="none" smtClean="0">
                <a:solidFill>
                  <a:srgbClr val="000000"/>
                </a:solidFill>
                <a:latin typeface="Times New Roman" pitchFamily="18" charset="0"/>
                <a:cs typeface="Times New Roman" pitchFamily="18" charset="0"/>
              </a:rPr>
              <a:pPr eaLnBrk="1" hangingPunct="1"/>
              <a:t>30</a:t>
            </a:fld>
            <a:endParaRPr lang="it-IT" sz="1200" b="0" i="0" u="none" smtClean="0">
              <a:solidFill>
                <a:srgbClr val="000000"/>
              </a:solidFill>
              <a:latin typeface="Times New Roman" pitchFamily="18" charset="0"/>
              <a:cs typeface="Times New Roman" pitchFamily="18" charset="0"/>
            </a:endParaRPr>
          </a:p>
        </p:txBody>
      </p:sp>
      <p:sp>
        <p:nvSpPr>
          <p:cNvPr id="9728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776C9C69-B499-44EF-A576-FBA4FFECAB07}" type="slidenum">
              <a:rPr lang="it-IT" sz="1200" b="0" i="0" u="none">
                <a:solidFill>
                  <a:srgbClr val="000000"/>
                </a:solidFill>
                <a:latin typeface="Times New Roman" pitchFamily="18" charset="0"/>
                <a:cs typeface="Times New Roman" pitchFamily="18" charset="0"/>
              </a:rPr>
              <a:pPr algn="r" eaLnBrk="1" hangingPunct="1"/>
              <a:t>30</a:t>
            </a:fld>
            <a:endParaRPr lang="it-IT" sz="1200" b="0" i="0" u="none">
              <a:solidFill>
                <a:srgbClr val="000000"/>
              </a:solidFill>
              <a:latin typeface="Times New Roman" pitchFamily="18" charset="0"/>
              <a:cs typeface="Times New Roman" pitchFamily="18" charset="0"/>
            </a:endParaRPr>
          </a:p>
        </p:txBody>
      </p:sp>
      <p:sp>
        <p:nvSpPr>
          <p:cNvPr id="97284" name="Rectangle 2"/>
          <p:cNvSpPr>
            <a:spLocks noGrp="1" noRot="1" noChangeAspect="1" noChangeArrowheads="1" noTextEdit="1"/>
          </p:cNvSpPr>
          <p:nvPr>
            <p:ph type="sldImg"/>
          </p:nvPr>
        </p:nvSpPr>
        <p:spPr>
          <a:ln/>
        </p:spPr>
      </p:sp>
      <p:sp>
        <p:nvSpPr>
          <p:cNvPr id="9728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D3D8D26E-7B66-45C4-9696-AFE9688C283A}" type="slidenum">
              <a:rPr lang="it-IT" sz="1200" b="0" i="0" u="none" smtClean="0">
                <a:solidFill>
                  <a:srgbClr val="000000"/>
                </a:solidFill>
                <a:latin typeface="Times New Roman" pitchFamily="18" charset="0"/>
                <a:cs typeface="Times New Roman" pitchFamily="18" charset="0"/>
              </a:rPr>
              <a:pPr eaLnBrk="1" hangingPunct="1"/>
              <a:t>31</a:t>
            </a:fld>
            <a:endParaRPr lang="it-IT" sz="1200" b="0" i="0" u="none" smtClean="0">
              <a:solidFill>
                <a:srgbClr val="000000"/>
              </a:solidFill>
              <a:latin typeface="Times New Roman" pitchFamily="18" charset="0"/>
              <a:cs typeface="Times New Roman" pitchFamily="18" charset="0"/>
            </a:endParaRPr>
          </a:p>
        </p:txBody>
      </p:sp>
      <p:sp>
        <p:nvSpPr>
          <p:cNvPr id="98307"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35AA53D6-3510-48D3-BAEE-9EF0D807C98F}" type="slidenum">
              <a:rPr lang="it-IT" sz="1200" b="0" i="0" u="none">
                <a:solidFill>
                  <a:srgbClr val="000000"/>
                </a:solidFill>
                <a:latin typeface="Times New Roman" pitchFamily="18" charset="0"/>
                <a:cs typeface="Times New Roman" pitchFamily="18" charset="0"/>
              </a:rPr>
              <a:pPr algn="r" eaLnBrk="1" hangingPunct="1"/>
              <a:t>31</a:t>
            </a:fld>
            <a:endParaRPr lang="it-IT" sz="1200" b="0" i="0" u="none">
              <a:solidFill>
                <a:srgbClr val="000000"/>
              </a:solidFill>
              <a:latin typeface="Times New Roman" pitchFamily="18" charset="0"/>
              <a:cs typeface="Times New Roman" pitchFamily="18" charset="0"/>
            </a:endParaRPr>
          </a:p>
        </p:txBody>
      </p:sp>
      <p:sp>
        <p:nvSpPr>
          <p:cNvPr id="98308" name="Rectangle 2"/>
          <p:cNvSpPr>
            <a:spLocks noGrp="1" noRot="1" noChangeAspect="1" noChangeArrowheads="1" noTextEdit="1"/>
          </p:cNvSpPr>
          <p:nvPr>
            <p:ph type="sldImg"/>
          </p:nvPr>
        </p:nvSpPr>
        <p:spPr>
          <a:ln/>
        </p:spPr>
      </p:sp>
      <p:sp>
        <p:nvSpPr>
          <p:cNvPr id="9830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A7F9ED4D-6264-4838-BF51-CF92373168D7}" type="slidenum">
              <a:rPr lang="it-IT" sz="1200" b="0" i="0" u="none" smtClean="0">
                <a:solidFill>
                  <a:srgbClr val="000000"/>
                </a:solidFill>
                <a:latin typeface="Times New Roman" pitchFamily="18" charset="0"/>
                <a:cs typeface="Times New Roman" pitchFamily="18" charset="0"/>
              </a:rPr>
              <a:pPr eaLnBrk="1" hangingPunct="1"/>
              <a:t>32</a:t>
            </a:fld>
            <a:endParaRPr lang="it-IT" sz="1200" b="0" i="0" u="none" smtClean="0">
              <a:solidFill>
                <a:srgbClr val="000000"/>
              </a:solidFill>
              <a:latin typeface="Times New Roman" pitchFamily="18" charset="0"/>
              <a:cs typeface="Times New Roman" pitchFamily="18" charset="0"/>
            </a:endParaRPr>
          </a:p>
        </p:txBody>
      </p:sp>
      <p:sp>
        <p:nvSpPr>
          <p:cNvPr id="99331"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1211A4C6-6027-466A-BFC4-3C4CA7781C2E}" type="slidenum">
              <a:rPr lang="it-IT" sz="1200" b="0" i="0" u="none">
                <a:solidFill>
                  <a:srgbClr val="000000"/>
                </a:solidFill>
                <a:latin typeface="Times New Roman" pitchFamily="18" charset="0"/>
                <a:cs typeface="Times New Roman" pitchFamily="18" charset="0"/>
              </a:rPr>
              <a:pPr algn="r" eaLnBrk="1" hangingPunct="1"/>
              <a:t>32</a:t>
            </a:fld>
            <a:endParaRPr lang="it-IT" sz="1200" b="0" i="0" u="none">
              <a:solidFill>
                <a:srgbClr val="000000"/>
              </a:solidFill>
              <a:latin typeface="Times New Roman" pitchFamily="18" charset="0"/>
              <a:cs typeface="Times New Roman" pitchFamily="18" charset="0"/>
            </a:endParaRPr>
          </a:p>
        </p:txBody>
      </p:sp>
      <p:sp>
        <p:nvSpPr>
          <p:cNvPr id="99332" name="Rectangle 2"/>
          <p:cNvSpPr>
            <a:spLocks noGrp="1" noRot="1" noChangeAspect="1" noChangeArrowheads="1" noTextEdit="1"/>
          </p:cNvSpPr>
          <p:nvPr>
            <p:ph type="sldImg"/>
          </p:nvPr>
        </p:nvSpPr>
        <p:spPr>
          <a:ln/>
        </p:spPr>
      </p:sp>
      <p:sp>
        <p:nvSpPr>
          <p:cNvPr id="9933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4E094804-D899-4206-B0F1-E3406DD58763}" type="slidenum">
              <a:rPr lang="it-IT" sz="1200" b="0" i="0" u="none" smtClean="0">
                <a:solidFill>
                  <a:srgbClr val="000000"/>
                </a:solidFill>
                <a:latin typeface="Times New Roman" pitchFamily="18" charset="0"/>
                <a:cs typeface="Times New Roman" pitchFamily="18" charset="0"/>
              </a:rPr>
              <a:pPr eaLnBrk="1" hangingPunct="1"/>
              <a:t>33</a:t>
            </a:fld>
            <a:endParaRPr lang="it-IT" sz="1200" b="0" i="0" u="none" smtClean="0">
              <a:solidFill>
                <a:srgbClr val="000000"/>
              </a:solidFill>
              <a:latin typeface="Times New Roman" pitchFamily="18" charset="0"/>
              <a:cs typeface="Times New Roman" pitchFamily="18" charset="0"/>
            </a:endParaRPr>
          </a:p>
        </p:txBody>
      </p:sp>
      <p:sp>
        <p:nvSpPr>
          <p:cNvPr id="100355"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285ECDC4-92D7-4104-BEB1-7B33D6E2E4BD}" type="slidenum">
              <a:rPr lang="it-IT" sz="1200" b="0" i="0" u="none">
                <a:solidFill>
                  <a:srgbClr val="000000"/>
                </a:solidFill>
                <a:latin typeface="Times New Roman" pitchFamily="18" charset="0"/>
                <a:cs typeface="Times New Roman" pitchFamily="18" charset="0"/>
              </a:rPr>
              <a:pPr algn="r" eaLnBrk="1" hangingPunct="1"/>
              <a:t>33</a:t>
            </a:fld>
            <a:endParaRPr lang="it-IT" sz="1200" b="0" i="0" u="none">
              <a:solidFill>
                <a:srgbClr val="000000"/>
              </a:solidFill>
              <a:latin typeface="Times New Roman" pitchFamily="18" charset="0"/>
              <a:cs typeface="Times New Roman" pitchFamily="18" charset="0"/>
            </a:endParaRPr>
          </a:p>
        </p:txBody>
      </p:sp>
      <p:sp>
        <p:nvSpPr>
          <p:cNvPr id="100356" name="Rectangle 2"/>
          <p:cNvSpPr>
            <a:spLocks noGrp="1" noRot="1" noChangeAspect="1" noChangeArrowheads="1" noTextEdit="1"/>
          </p:cNvSpPr>
          <p:nvPr>
            <p:ph type="sldImg"/>
          </p:nvPr>
        </p:nvSpPr>
        <p:spPr>
          <a:ln/>
        </p:spPr>
      </p:sp>
      <p:sp>
        <p:nvSpPr>
          <p:cNvPr id="10035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011776D3-3866-4630-A0CD-CDC60FF42DAE}" type="slidenum">
              <a:rPr lang="it-IT" sz="1200" b="0" i="0" u="none" smtClean="0">
                <a:solidFill>
                  <a:srgbClr val="000000"/>
                </a:solidFill>
                <a:latin typeface="Times New Roman" pitchFamily="18" charset="0"/>
                <a:cs typeface="Times New Roman" pitchFamily="18" charset="0"/>
              </a:rPr>
              <a:pPr eaLnBrk="1" hangingPunct="1"/>
              <a:t>34</a:t>
            </a:fld>
            <a:endParaRPr lang="it-IT" sz="1200" b="0" i="0" u="none" smtClean="0">
              <a:solidFill>
                <a:srgbClr val="000000"/>
              </a:solidFill>
              <a:latin typeface="Times New Roman" pitchFamily="18" charset="0"/>
              <a:cs typeface="Times New Roman" pitchFamily="18" charset="0"/>
            </a:endParaRPr>
          </a:p>
        </p:txBody>
      </p:sp>
      <p:sp>
        <p:nvSpPr>
          <p:cNvPr id="101379"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4913B929-B851-4511-B60B-D1E1777243E8}" type="slidenum">
              <a:rPr lang="it-IT" sz="1200" b="0" i="0" u="none">
                <a:solidFill>
                  <a:srgbClr val="000000"/>
                </a:solidFill>
                <a:latin typeface="Times New Roman" pitchFamily="18" charset="0"/>
                <a:cs typeface="Times New Roman" pitchFamily="18" charset="0"/>
              </a:rPr>
              <a:pPr algn="r" eaLnBrk="1" hangingPunct="1"/>
              <a:t>34</a:t>
            </a:fld>
            <a:endParaRPr lang="it-IT" sz="1200" b="0" i="0" u="none">
              <a:solidFill>
                <a:srgbClr val="000000"/>
              </a:solidFill>
              <a:latin typeface="Times New Roman" pitchFamily="18" charset="0"/>
              <a:cs typeface="Times New Roman" pitchFamily="18" charset="0"/>
            </a:endParaRPr>
          </a:p>
        </p:txBody>
      </p:sp>
      <p:sp>
        <p:nvSpPr>
          <p:cNvPr id="101380" name="Rectangle 2"/>
          <p:cNvSpPr>
            <a:spLocks noGrp="1" noRot="1" noChangeAspect="1" noChangeArrowheads="1" noTextEdit="1"/>
          </p:cNvSpPr>
          <p:nvPr>
            <p:ph type="sldImg"/>
          </p:nvPr>
        </p:nvSpPr>
        <p:spPr>
          <a:ln/>
        </p:spPr>
      </p:sp>
      <p:sp>
        <p:nvSpPr>
          <p:cNvPr id="10138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AAF44C9B-96D3-49FD-99D5-B4E99489E0A1}" type="slidenum">
              <a:rPr lang="it-IT" sz="1200" b="0" i="0" u="none" smtClean="0">
                <a:solidFill>
                  <a:srgbClr val="000000"/>
                </a:solidFill>
                <a:latin typeface="Times New Roman" pitchFamily="18" charset="0"/>
                <a:cs typeface="Times New Roman" pitchFamily="18" charset="0"/>
              </a:rPr>
              <a:pPr eaLnBrk="1" hangingPunct="1"/>
              <a:t>35</a:t>
            </a:fld>
            <a:endParaRPr lang="it-IT" sz="1200" b="0" i="0" u="none" smtClean="0">
              <a:solidFill>
                <a:srgbClr val="000000"/>
              </a:solidFill>
              <a:latin typeface="Times New Roman" pitchFamily="18" charset="0"/>
              <a:cs typeface="Times New Roman" pitchFamily="18" charset="0"/>
            </a:endParaRPr>
          </a:p>
        </p:txBody>
      </p:sp>
      <p:sp>
        <p:nvSpPr>
          <p:cNvPr id="10240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B2FE750B-A48E-4903-AAA5-CFA1C514E2B7}" type="slidenum">
              <a:rPr lang="it-IT" sz="1200" b="0" i="0" u="none">
                <a:solidFill>
                  <a:srgbClr val="000000"/>
                </a:solidFill>
                <a:latin typeface="Times New Roman" pitchFamily="18" charset="0"/>
                <a:cs typeface="Times New Roman" pitchFamily="18" charset="0"/>
              </a:rPr>
              <a:pPr algn="r" eaLnBrk="1" hangingPunct="1"/>
              <a:t>35</a:t>
            </a:fld>
            <a:endParaRPr lang="it-IT" sz="1200" b="0" i="0" u="none">
              <a:solidFill>
                <a:srgbClr val="000000"/>
              </a:solidFill>
              <a:latin typeface="Times New Roman" pitchFamily="18" charset="0"/>
              <a:cs typeface="Times New Roman" pitchFamily="18" charset="0"/>
            </a:endParaRPr>
          </a:p>
        </p:txBody>
      </p:sp>
      <p:sp>
        <p:nvSpPr>
          <p:cNvPr id="102404" name="Rectangle 2"/>
          <p:cNvSpPr>
            <a:spLocks noGrp="1" noRot="1" noChangeAspect="1" noChangeArrowheads="1" noTextEdit="1"/>
          </p:cNvSpPr>
          <p:nvPr>
            <p:ph type="sldImg"/>
          </p:nvPr>
        </p:nvSpPr>
        <p:spPr>
          <a:ln/>
        </p:spPr>
      </p:sp>
      <p:sp>
        <p:nvSpPr>
          <p:cNvPr id="10240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95452E8B-00A5-4C9F-AECF-374637D3EE42}" type="slidenum">
              <a:rPr lang="it-IT" sz="1200" b="0" i="0" u="none" smtClean="0">
                <a:solidFill>
                  <a:srgbClr val="000000"/>
                </a:solidFill>
                <a:latin typeface="Times New Roman" pitchFamily="18" charset="0"/>
                <a:cs typeface="Times New Roman" pitchFamily="18" charset="0"/>
              </a:rPr>
              <a:pPr eaLnBrk="1" hangingPunct="1"/>
              <a:t>36</a:t>
            </a:fld>
            <a:endParaRPr lang="it-IT" sz="1200" b="0" i="0" u="none" smtClean="0">
              <a:solidFill>
                <a:srgbClr val="000000"/>
              </a:solidFill>
              <a:latin typeface="Times New Roman" pitchFamily="18" charset="0"/>
              <a:cs typeface="Times New Roman" pitchFamily="18" charset="0"/>
            </a:endParaRPr>
          </a:p>
        </p:txBody>
      </p:sp>
      <p:sp>
        <p:nvSpPr>
          <p:cNvPr id="103427"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1D11EA08-9850-41CD-86F0-70BFA9A31402}" type="slidenum">
              <a:rPr lang="it-IT" sz="1200" b="0" i="0" u="none">
                <a:solidFill>
                  <a:srgbClr val="000000"/>
                </a:solidFill>
                <a:latin typeface="Times New Roman" pitchFamily="18" charset="0"/>
                <a:cs typeface="Times New Roman" pitchFamily="18" charset="0"/>
              </a:rPr>
              <a:pPr algn="r" eaLnBrk="1" hangingPunct="1"/>
              <a:t>36</a:t>
            </a:fld>
            <a:endParaRPr lang="it-IT" sz="1200" b="0" i="0" u="none">
              <a:solidFill>
                <a:srgbClr val="000000"/>
              </a:solidFill>
              <a:latin typeface="Times New Roman" pitchFamily="18" charset="0"/>
              <a:cs typeface="Times New Roman" pitchFamily="18" charset="0"/>
            </a:endParaRPr>
          </a:p>
        </p:txBody>
      </p:sp>
      <p:sp>
        <p:nvSpPr>
          <p:cNvPr id="103428" name="Rectangle 2"/>
          <p:cNvSpPr>
            <a:spLocks noGrp="1" noRot="1" noChangeAspect="1" noChangeArrowheads="1" noTextEdit="1"/>
          </p:cNvSpPr>
          <p:nvPr>
            <p:ph type="sldImg"/>
          </p:nvPr>
        </p:nvSpPr>
        <p:spPr>
          <a:ln/>
        </p:spPr>
      </p:sp>
      <p:sp>
        <p:nvSpPr>
          <p:cNvPr id="10342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8643413A-1D89-4C75-B115-C53A6E937584}" type="slidenum">
              <a:rPr lang="it-IT" sz="1200" b="0" i="0" u="none" smtClean="0">
                <a:solidFill>
                  <a:srgbClr val="000000"/>
                </a:solidFill>
                <a:latin typeface="Times New Roman" pitchFamily="18" charset="0"/>
                <a:cs typeface="Times New Roman" pitchFamily="18" charset="0"/>
              </a:rPr>
              <a:pPr eaLnBrk="1" hangingPunct="1"/>
              <a:t>37</a:t>
            </a:fld>
            <a:endParaRPr lang="it-IT" sz="1200" b="0" i="0" u="none" smtClean="0">
              <a:solidFill>
                <a:srgbClr val="000000"/>
              </a:solidFill>
              <a:latin typeface="Times New Roman" pitchFamily="18" charset="0"/>
              <a:cs typeface="Times New Roman" pitchFamily="18" charset="0"/>
            </a:endParaRPr>
          </a:p>
        </p:txBody>
      </p:sp>
      <p:sp>
        <p:nvSpPr>
          <p:cNvPr id="104451"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CD33791A-7F24-457D-907D-FEF9EAA48AEB}" type="slidenum">
              <a:rPr lang="it-IT" sz="1200" b="0" i="0" u="none">
                <a:solidFill>
                  <a:srgbClr val="000000"/>
                </a:solidFill>
                <a:latin typeface="Times New Roman" pitchFamily="18" charset="0"/>
                <a:cs typeface="Times New Roman" pitchFamily="18" charset="0"/>
              </a:rPr>
              <a:pPr algn="r" eaLnBrk="1" hangingPunct="1"/>
              <a:t>37</a:t>
            </a:fld>
            <a:endParaRPr lang="it-IT" sz="1200" b="0" i="0" u="none">
              <a:solidFill>
                <a:srgbClr val="000000"/>
              </a:solidFill>
              <a:latin typeface="Times New Roman" pitchFamily="18" charset="0"/>
              <a:cs typeface="Times New Roman" pitchFamily="18" charset="0"/>
            </a:endParaRPr>
          </a:p>
        </p:txBody>
      </p:sp>
      <p:sp>
        <p:nvSpPr>
          <p:cNvPr id="104452" name="Rectangle 2"/>
          <p:cNvSpPr>
            <a:spLocks noGrp="1" noRot="1" noChangeAspect="1" noChangeArrowheads="1" noTextEdit="1"/>
          </p:cNvSpPr>
          <p:nvPr>
            <p:ph type="sldImg"/>
          </p:nvPr>
        </p:nvSpPr>
        <p:spPr>
          <a:ln/>
        </p:spPr>
      </p:sp>
      <p:sp>
        <p:nvSpPr>
          <p:cNvPr id="10445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988835D8-F89A-445E-ACE3-F8F179ED762A}" type="slidenum">
              <a:rPr lang="it-IT" sz="1200" b="0" i="0" u="none" smtClean="0">
                <a:solidFill>
                  <a:srgbClr val="000000"/>
                </a:solidFill>
                <a:latin typeface="Times New Roman" pitchFamily="18" charset="0"/>
                <a:cs typeface="Times New Roman" pitchFamily="18" charset="0"/>
              </a:rPr>
              <a:pPr eaLnBrk="1" hangingPunct="1"/>
              <a:t>38</a:t>
            </a:fld>
            <a:endParaRPr lang="it-IT" sz="1200" b="0" i="0" u="none" smtClean="0">
              <a:solidFill>
                <a:srgbClr val="000000"/>
              </a:solidFill>
              <a:latin typeface="Times New Roman" pitchFamily="18" charset="0"/>
              <a:cs typeface="Times New Roman" pitchFamily="18" charset="0"/>
            </a:endParaRPr>
          </a:p>
        </p:txBody>
      </p:sp>
      <p:sp>
        <p:nvSpPr>
          <p:cNvPr id="105475"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91D0F746-208D-4261-83F5-202BD820F340}" type="slidenum">
              <a:rPr lang="it-IT" sz="1200" b="0" i="0" u="none">
                <a:solidFill>
                  <a:srgbClr val="000000"/>
                </a:solidFill>
                <a:latin typeface="Times New Roman" pitchFamily="18" charset="0"/>
                <a:cs typeface="Times New Roman" pitchFamily="18" charset="0"/>
              </a:rPr>
              <a:pPr algn="r" eaLnBrk="1" hangingPunct="1"/>
              <a:t>38</a:t>
            </a:fld>
            <a:endParaRPr lang="it-IT" sz="1200" b="0" i="0" u="none">
              <a:solidFill>
                <a:srgbClr val="000000"/>
              </a:solidFill>
              <a:latin typeface="Times New Roman" pitchFamily="18" charset="0"/>
              <a:cs typeface="Times New Roman" pitchFamily="18" charset="0"/>
            </a:endParaRPr>
          </a:p>
        </p:txBody>
      </p:sp>
      <p:sp>
        <p:nvSpPr>
          <p:cNvPr id="105476" name="Rectangle 2"/>
          <p:cNvSpPr>
            <a:spLocks noGrp="1" noRot="1" noChangeAspect="1" noChangeArrowheads="1" noTextEdit="1"/>
          </p:cNvSpPr>
          <p:nvPr>
            <p:ph type="sldImg"/>
          </p:nvPr>
        </p:nvSpPr>
        <p:spPr>
          <a:ln/>
        </p:spPr>
      </p:sp>
      <p:sp>
        <p:nvSpPr>
          <p:cNvPr id="10547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9D50E022-7CF6-4B4B-95C0-FA0C92BA5277}" type="slidenum">
              <a:rPr lang="it-IT" sz="1200" b="0" i="0" u="none" smtClean="0">
                <a:solidFill>
                  <a:srgbClr val="000000"/>
                </a:solidFill>
                <a:latin typeface="Times New Roman" pitchFamily="18" charset="0"/>
                <a:cs typeface="Times New Roman" pitchFamily="18" charset="0"/>
              </a:rPr>
              <a:pPr eaLnBrk="1" hangingPunct="1"/>
              <a:t>39</a:t>
            </a:fld>
            <a:endParaRPr lang="it-IT" sz="1200" b="0" i="0" u="none" smtClean="0">
              <a:solidFill>
                <a:srgbClr val="000000"/>
              </a:solidFill>
              <a:latin typeface="Times New Roman" pitchFamily="18" charset="0"/>
              <a:cs typeface="Times New Roman" pitchFamily="18" charset="0"/>
            </a:endParaRPr>
          </a:p>
        </p:txBody>
      </p:sp>
      <p:sp>
        <p:nvSpPr>
          <p:cNvPr id="106499"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CA1EA127-9778-4C33-B4A9-75BA445CA39B}" type="slidenum">
              <a:rPr lang="it-IT" sz="1200" b="0" i="0" u="none">
                <a:solidFill>
                  <a:srgbClr val="000000"/>
                </a:solidFill>
                <a:latin typeface="Times New Roman" pitchFamily="18" charset="0"/>
                <a:cs typeface="Times New Roman" pitchFamily="18" charset="0"/>
              </a:rPr>
              <a:pPr algn="r" eaLnBrk="1" hangingPunct="1"/>
              <a:t>39</a:t>
            </a:fld>
            <a:endParaRPr lang="it-IT" sz="1200" b="0" i="0" u="none">
              <a:solidFill>
                <a:srgbClr val="000000"/>
              </a:solidFill>
              <a:latin typeface="Times New Roman" pitchFamily="18" charset="0"/>
              <a:cs typeface="Times New Roman" pitchFamily="18" charset="0"/>
            </a:endParaRPr>
          </a:p>
        </p:txBody>
      </p:sp>
      <p:sp>
        <p:nvSpPr>
          <p:cNvPr id="106500" name="Rectangle 2"/>
          <p:cNvSpPr>
            <a:spLocks noGrp="1" noRot="1" noChangeAspect="1" noChangeArrowheads="1" noTextEdit="1"/>
          </p:cNvSpPr>
          <p:nvPr>
            <p:ph type="sldImg"/>
          </p:nvPr>
        </p:nvSpPr>
        <p:spPr>
          <a:ln/>
        </p:spPr>
      </p:sp>
      <p:sp>
        <p:nvSpPr>
          <p:cNvPr id="10650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EBE2719D-8960-4474-8C08-C271199B9A65}" type="slidenum">
              <a:rPr lang="it-IT" sz="1200" b="0" i="0" u="none" smtClean="0">
                <a:solidFill>
                  <a:srgbClr val="000000"/>
                </a:solidFill>
                <a:latin typeface="Times New Roman" pitchFamily="18" charset="0"/>
                <a:cs typeface="Times New Roman" pitchFamily="18" charset="0"/>
              </a:rPr>
              <a:pPr eaLnBrk="1" hangingPunct="1"/>
              <a:t>4</a:t>
            </a:fld>
            <a:endParaRPr lang="it-IT" sz="1200" b="0" i="0" u="none" smtClean="0">
              <a:solidFill>
                <a:srgbClr val="000000"/>
              </a:solidFill>
              <a:latin typeface="Times New Roman" pitchFamily="18" charset="0"/>
              <a:cs typeface="Times New Roman" pitchFamily="18"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BBB7024C-07C9-47FB-AE95-CFF350300D6C}" type="slidenum">
              <a:rPr lang="it-IT" sz="1200" b="0" i="0" u="none" smtClean="0">
                <a:solidFill>
                  <a:srgbClr val="000000"/>
                </a:solidFill>
                <a:latin typeface="Times New Roman" pitchFamily="18" charset="0"/>
                <a:cs typeface="Times New Roman" pitchFamily="18" charset="0"/>
              </a:rPr>
              <a:pPr eaLnBrk="1" hangingPunct="1"/>
              <a:t>40</a:t>
            </a:fld>
            <a:endParaRPr lang="it-IT" sz="1200" b="0" i="0" u="none" smtClean="0">
              <a:solidFill>
                <a:srgbClr val="000000"/>
              </a:solidFill>
              <a:latin typeface="Times New Roman" pitchFamily="18" charset="0"/>
              <a:cs typeface="Times New Roman" pitchFamily="18" charset="0"/>
            </a:endParaRPr>
          </a:p>
        </p:txBody>
      </p:sp>
      <p:sp>
        <p:nvSpPr>
          <p:cNvPr id="10752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54779FA8-10A0-499F-AF80-DE0FBAEBAD1C}" type="slidenum">
              <a:rPr lang="it-IT" sz="1200" b="0" i="0" u="none">
                <a:solidFill>
                  <a:srgbClr val="000000"/>
                </a:solidFill>
                <a:latin typeface="Times New Roman" pitchFamily="18" charset="0"/>
                <a:cs typeface="Times New Roman" pitchFamily="18" charset="0"/>
              </a:rPr>
              <a:pPr algn="r" eaLnBrk="1" hangingPunct="1"/>
              <a:t>40</a:t>
            </a:fld>
            <a:endParaRPr lang="it-IT" sz="1200" b="0" i="0" u="none">
              <a:solidFill>
                <a:srgbClr val="000000"/>
              </a:solidFill>
              <a:latin typeface="Times New Roman" pitchFamily="18" charset="0"/>
              <a:cs typeface="Times New Roman" pitchFamily="18" charset="0"/>
            </a:endParaRPr>
          </a:p>
        </p:txBody>
      </p:sp>
      <p:sp>
        <p:nvSpPr>
          <p:cNvPr id="107524" name="Rectangle 2"/>
          <p:cNvSpPr>
            <a:spLocks noGrp="1" noRot="1" noChangeAspect="1" noChangeArrowheads="1" noTextEdit="1"/>
          </p:cNvSpPr>
          <p:nvPr>
            <p:ph type="sldImg"/>
          </p:nvPr>
        </p:nvSpPr>
        <p:spPr>
          <a:ln/>
        </p:spPr>
      </p:sp>
      <p:sp>
        <p:nvSpPr>
          <p:cNvPr id="10752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48CAF410-05E6-4E2A-96F5-B52C1540F8FF}" type="slidenum">
              <a:rPr lang="it-IT" sz="1200" b="0" i="0" u="none" smtClean="0">
                <a:solidFill>
                  <a:srgbClr val="000000"/>
                </a:solidFill>
                <a:latin typeface="Times New Roman" pitchFamily="18" charset="0"/>
                <a:cs typeface="Times New Roman" pitchFamily="18" charset="0"/>
              </a:rPr>
              <a:pPr eaLnBrk="1" hangingPunct="1"/>
              <a:t>41</a:t>
            </a:fld>
            <a:endParaRPr lang="it-IT" sz="1200" b="0" i="0" u="none" smtClean="0">
              <a:solidFill>
                <a:srgbClr val="000000"/>
              </a:solidFill>
              <a:latin typeface="Times New Roman" pitchFamily="18" charset="0"/>
              <a:cs typeface="Times New Roman" pitchFamily="18" charset="0"/>
            </a:endParaRPr>
          </a:p>
        </p:txBody>
      </p:sp>
      <p:sp>
        <p:nvSpPr>
          <p:cNvPr id="108547"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19D2F941-FAA6-4944-BCBC-770B59358CCC}" type="slidenum">
              <a:rPr lang="it-IT" sz="1200" b="0" i="0" u="none">
                <a:solidFill>
                  <a:srgbClr val="000000"/>
                </a:solidFill>
                <a:latin typeface="Times New Roman" pitchFamily="18" charset="0"/>
                <a:cs typeface="Times New Roman" pitchFamily="18" charset="0"/>
              </a:rPr>
              <a:pPr algn="r" eaLnBrk="1" hangingPunct="1"/>
              <a:t>41</a:t>
            </a:fld>
            <a:endParaRPr lang="it-IT" sz="1200" b="0" i="0" u="none">
              <a:solidFill>
                <a:srgbClr val="000000"/>
              </a:solidFill>
              <a:latin typeface="Times New Roman" pitchFamily="18" charset="0"/>
              <a:cs typeface="Times New Roman" pitchFamily="18" charset="0"/>
            </a:endParaRPr>
          </a:p>
        </p:txBody>
      </p:sp>
      <p:sp>
        <p:nvSpPr>
          <p:cNvPr id="108548" name="Rectangle 2"/>
          <p:cNvSpPr>
            <a:spLocks noGrp="1" noRot="1" noChangeAspect="1" noChangeArrowheads="1" noTextEdit="1"/>
          </p:cNvSpPr>
          <p:nvPr>
            <p:ph type="sldImg"/>
          </p:nvPr>
        </p:nvSpPr>
        <p:spPr>
          <a:ln/>
        </p:spPr>
      </p:sp>
      <p:sp>
        <p:nvSpPr>
          <p:cNvPr id="10854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799FA4ED-387C-4C71-AB76-B01B39A9F15C}" type="slidenum">
              <a:rPr lang="it-IT" sz="1200" b="0" i="0" u="none" smtClean="0">
                <a:solidFill>
                  <a:srgbClr val="000000"/>
                </a:solidFill>
                <a:latin typeface="Times New Roman" pitchFamily="18" charset="0"/>
                <a:cs typeface="Times New Roman" pitchFamily="18" charset="0"/>
              </a:rPr>
              <a:pPr eaLnBrk="1" hangingPunct="1"/>
              <a:t>42</a:t>
            </a:fld>
            <a:endParaRPr lang="it-IT" sz="1200" b="0" i="0" u="none" smtClean="0">
              <a:solidFill>
                <a:srgbClr val="000000"/>
              </a:solidFill>
              <a:latin typeface="Times New Roman" pitchFamily="18" charset="0"/>
              <a:cs typeface="Times New Roman" pitchFamily="18" charset="0"/>
            </a:endParaRPr>
          </a:p>
        </p:txBody>
      </p:sp>
      <p:sp>
        <p:nvSpPr>
          <p:cNvPr id="109571"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EEB6566D-5B07-4790-BDA9-454297FCB71D}" type="slidenum">
              <a:rPr lang="it-IT" sz="1200" b="0" i="0" u="none">
                <a:solidFill>
                  <a:srgbClr val="000000"/>
                </a:solidFill>
                <a:latin typeface="Times New Roman" pitchFamily="18" charset="0"/>
                <a:cs typeface="Times New Roman" pitchFamily="18" charset="0"/>
              </a:rPr>
              <a:pPr algn="r" eaLnBrk="1" hangingPunct="1"/>
              <a:t>42</a:t>
            </a:fld>
            <a:endParaRPr lang="it-IT" sz="1200" b="0" i="0" u="none">
              <a:solidFill>
                <a:srgbClr val="000000"/>
              </a:solidFill>
              <a:latin typeface="Times New Roman" pitchFamily="18" charset="0"/>
              <a:cs typeface="Times New Roman" pitchFamily="18" charset="0"/>
            </a:endParaRPr>
          </a:p>
        </p:txBody>
      </p:sp>
      <p:sp>
        <p:nvSpPr>
          <p:cNvPr id="109572" name="Rectangle 2"/>
          <p:cNvSpPr>
            <a:spLocks noGrp="1" noRot="1" noChangeAspect="1" noChangeArrowheads="1" noTextEdit="1"/>
          </p:cNvSpPr>
          <p:nvPr>
            <p:ph type="sldImg"/>
          </p:nvPr>
        </p:nvSpPr>
        <p:spPr>
          <a:ln/>
        </p:spPr>
      </p:sp>
      <p:sp>
        <p:nvSpPr>
          <p:cNvPr id="10957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7DC9590A-D45A-4D72-92C4-B832E7A0A10A}" type="slidenum">
              <a:rPr lang="it-IT" sz="1200" b="0" i="0" u="none" smtClean="0">
                <a:solidFill>
                  <a:srgbClr val="000000"/>
                </a:solidFill>
                <a:latin typeface="Times New Roman" pitchFamily="18" charset="0"/>
                <a:cs typeface="Times New Roman" pitchFamily="18" charset="0"/>
              </a:rPr>
              <a:pPr eaLnBrk="1" hangingPunct="1"/>
              <a:t>43</a:t>
            </a:fld>
            <a:endParaRPr lang="it-IT" sz="1200" b="0" i="0" u="none" smtClean="0">
              <a:solidFill>
                <a:srgbClr val="000000"/>
              </a:solidFill>
              <a:latin typeface="Times New Roman" pitchFamily="18" charset="0"/>
              <a:cs typeface="Times New Roman" pitchFamily="18" charset="0"/>
            </a:endParaRPr>
          </a:p>
        </p:txBody>
      </p:sp>
      <p:sp>
        <p:nvSpPr>
          <p:cNvPr id="110595"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57C398A1-46A2-4BCE-9818-2BF6C59A7515}" type="slidenum">
              <a:rPr lang="it-IT" sz="1200" b="0" i="0" u="none">
                <a:solidFill>
                  <a:srgbClr val="000000"/>
                </a:solidFill>
                <a:latin typeface="Times New Roman" pitchFamily="18" charset="0"/>
                <a:cs typeface="Times New Roman" pitchFamily="18" charset="0"/>
              </a:rPr>
              <a:pPr algn="r" eaLnBrk="1" hangingPunct="1"/>
              <a:t>43</a:t>
            </a:fld>
            <a:endParaRPr lang="it-IT" sz="1200" b="0" i="0" u="none">
              <a:solidFill>
                <a:srgbClr val="000000"/>
              </a:solidFill>
              <a:latin typeface="Times New Roman" pitchFamily="18" charset="0"/>
              <a:cs typeface="Times New Roman" pitchFamily="18" charset="0"/>
            </a:endParaRPr>
          </a:p>
        </p:txBody>
      </p:sp>
      <p:sp>
        <p:nvSpPr>
          <p:cNvPr id="110596" name="Rectangle 2"/>
          <p:cNvSpPr>
            <a:spLocks noGrp="1" noRot="1" noChangeAspect="1" noChangeArrowheads="1" noTextEdit="1"/>
          </p:cNvSpPr>
          <p:nvPr>
            <p:ph type="sldImg"/>
          </p:nvPr>
        </p:nvSpPr>
        <p:spPr>
          <a:ln/>
        </p:spPr>
      </p:sp>
      <p:sp>
        <p:nvSpPr>
          <p:cNvPr id="11059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3A98AE71-A1DB-4BE9-9AFA-6693515EC18F}" type="slidenum">
              <a:rPr lang="it-IT" sz="1200" b="0" i="0" u="none" smtClean="0">
                <a:solidFill>
                  <a:srgbClr val="000000"/>
                </a:solidFill>
                <a:latin typeface="Times New Roman" pitchFamily="18" charset="0"/>
                <a:cs typeface="Times New Roman" pitchFamily="18" charset="0"/>
              </a:rPr>
              <a:pPr eaLnBrk="1" hangingPunct="1"/>
              <a:t>44</a:t>
            </a:fld>
            <a:endParaRPr lang="it-IT" sz="1200" b="0" i="0" u="none" smtClean="0">
              <a:solidFill>
                <a:srgbClr val="000000"/>
              </a:solidFill>
              <a:latin typeface="Times New Roman" pitchFamily="18" charset="0"/>
              <a:cs typeface="Times New Roman" pitchFamily="18" charset="0"/>
            </a:endParaRPr>
          </a:p>
        </p:txBody>
      </p:sp>
      <p:sp>
        <p:nvSpPr>
          <p:cNvPr id="111619"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5723FAA0-3F49-48CD-8328-D219BCC1519C}" type="slidenum">
              <a:rPr lang="it-IT" sz="1200" b="0" i="0" u="none">
                <a:solidFill>
                  <a:srgbClr val="000000"/>
                </a:solidFill>
                <a:latin typeface="Times New Roman" pitchFamily="18" charset="0"/>
                <a:cs typeface="Times New Roman" pitchFamily="18" charset="0"/>
              </a:rPr>
              <a:pPr algn="r" eaLnBrk="1" hangingPunct="1"/>
              <a:t>44</a:t>
            </a:fld>
            <a:endParaRPr lang="it-IT" sz="1200" b="0" i="0" u="none">
              <a:solidFill>
                <a:srgbClr val="000000"/>
              </a:solidFill>
              <a:latin typeface="Times New Roman" pitchFamily="18" charset="0"/>
              <a:cs typeface="Times New Roman" pitchFamily="18" charset="0"/>
            </a:endParaRPr>
          </a:p>
        </p:txBody>
      </p:sp>
      <p:sp>
        <p:nvSpPr>
          <p:cNvPr id="111620" name="Rectangle 2"/>
          <p:cNvSpPr>
            <a:spLocks noGrp="1" noRot="1" noChangeAspect="1" noChangeArrowheads="1" noTextEdit="1"/>
          </p:cNvSpPr>
          <p:nvPr>
            <p:ph type="sldImg"/>
          </p:nvPr>
        </p:nvSpPr>
        <p:spPr>
          <a:ln/>
        </p:spPr>
      </p:sp>
      <p:sp>
        <p:nvSpPr>
          <p:cNvPr id="11162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BABEDC2D-AFD6-45C2-86F4-5F89672CC758}" type="slidenum">
              <a:rPr lang="it-IT" sz="1200" b="0" i="0" u="none" smtClean="0">
                <a:solidFill>
                  <a:srgbClr val="000000"/>
                </a:solidFill>
                <a:latin typeface="Times New Roman" pitchFamily="18" charset="0"/>
                <a:cs typeface="Times New Roman" pitchFamily="18" charset="0"/>
              </a:rPr>
              <a:pPr eaLnBrk="1" hangingPunct="1"/>
              <a:t>45</a:t>
            </a:fld>
            <a:endParaRPr lang="it-IT" sz="1200" b="0" i="0" u="none" smtClean="0">
              <a:solidFill>
                <a:srgbClr val="000000"/>
              </a:solidFill>
              <a:latin typeface="Times New Roman" pitchFamily="18" charset="0"/>
              <a:cs typeface="Times New Roman" pitchFamily="18" charset="0"/>
            </a:endParaRPr>
          </a:p>
        </p:txBody>
      </p:sp>
      <p:sp>
        <p:nvSpPr>
          <p:cNvPr id="11264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6DCB61F2-D24C-4360-A37C-F0FF62764B77}" type="slidenum">
              <a:rPr lang="it-IT" sz="1200" b="0" i="0" u="none">
                <a:solidFill>
                  <a:srgbClr val="000000"/>
                </a:solidFill>
                <a:latin typeface="Times New Roman" pitchFamily="18" charset="0"/>
                <a:cs typeface="Times New Roman" pitchFamily="18" charset="0"/>
              </a:rPr>
              <a:pPr algn="r" eaLnBrk="1" hangingPunct="1"/>
              <a:t>45</a:t>
            </a:fld>
            <a:endParaRPr lang="it-IT" sz="1200" b="0" i="0" u="none">
              <a:solidFill>
                <a:srgbClr val="000000"/>
              </a:solidFill>
              <a:latin typeface="Times New Roman" pitchFamily="18" charset="0"/>
              <a:cs typeface="Times New Roman" pitchFamily="18" charset="0"/>
            </a:endParaRPr>
          </a:p>
        </p:txBody>
      </p:sp>
      <p:sp>
        <p:nvSpPr>
          <p:cNvPr id="112644" name="Rectangle 2"/>
          <p:cNvSpPr>
            <a:spLocks noGrp="1" noRot="1" noChangeAspect="1" noChangeArrowheads="1" noTextEdit="1"/>
          </p:cNvSpPr>
          <p:nvPr>
            <p:ph type="sldImg"/>
          </p:nvPr>
        </p:nvSpPr>
        <p:spPr>
          <a:ln/>
        </p:spPr>
      </p:sp>
      <p:sp>
        <p:nvSpPr>
          <p:cNvPr id="11264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F204A501-DD69-4A3D-A460-726851F5376F}" type="slidenum">
              <a:rPr lang="it-IT" sz="1200" b="0" i="0" u="none" smtClean="0">
                <a:solidFill>
                  <a:srgbClr val="000000"/>
                </a:solidFill>
                <a:latin typeface="Times New Roman" pitchFamily="18" charset="0"/>
                <a:cs typeface="Times New Roman" pitchFamily="18" charset="0"/>
              </a:rPr>
              <a:pPr eaLnBrk="1" hangingPunct="1"/>
              <a:t>46</a:t>
            </a:fld>
            <a:endParaRPr lang="it-IT" sz="1200" b="0" i="0" u="none" smtClean="0">
              <a:solidFill>
                <a:srgbClr val="000000"/>
              </a:solidFill>
              <a:latin typeface="Times New Roman" pitchFamily="18" charset="0"/>
              <a:cs typeface="Times New Roman" pitchFamily="18" charset="0"/>
            </a:endParaRPr>
          </a:p>
        </p:txBody>
      </p:sp>
      <p:sp>
        <p:nvSpPr>
          <p:cNvPr id="113667"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C482305C-19DE-4DE1-8535-9781D0ED4B20}" type="slidenum">
              <a:rPr lang="it-IT" sz="1200" b="0" i="0" u="none">
                <a:solidFill>
                  <a:srgbClr val="000000"/>
                </a:solidFill>
                <a:latin typeface="Times New Roman" pitchFamily="18" charset="0"/>
                <a:cs typeface="Times New Roman" pitchFamily="18" charset="0"/>
              </a:rPr>
              <a:pPr algn="r" eaLnBrk="1" hangingPunct="1"/>
              <a:t>46</a:t>
            </a:fld>
            <a:endParaRPr lang="it-IT" sz="1200" b="0" i="0" u="none">
              <a:solidFill>
                <a:srgbClr val="000000"/>
              </a:solidFill>
              <a:latin typeface="Times New Roman" pitchFamily="18" charset="0"/>
              <a:cs typeface="Times New Roman" pitchFamily="18" charset="0"/>
            </a:endParaRPr>
          </a:p>
        </p:txBody>
      </p:sp>
      <p:sp>
        <p:nvSpPr>
          <p:cNvPr id="113668" name="Rectangle 2"/>
          <p:cNvSpPr>
            <a:spLocks noGrp="1" noRot="1" noChangeAspect="1" noChangeArrowheads="1" noTextEdit="1"/>
          </p:cNvSpPr>
          <p:nvPr>
            <p:ph type="sldImg"/>
          </p:nvPr>
        </p:nvSpPr>
        <p:spPr>
          <a:ln/>
        </p:spPr>
      </p:sp>
      <p:sp>
        <p:nvSpPr>
          <p:cNvPr id="11366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DE1A8511-3BEE-424F-B2F6-65ABD50D4785}" type="slidenum">
              <a:rPr lang="it-IT" sz="1200" b="0" i="0" u="none" smtClean="0">
                <a:solidFill>
                  <a:srgbClr val="000000"/>
                </a:solidFill>
                <a:latin typeface="Times New Roman" pitchFamily="18" charset="0"/>
                <a:cs typeface="Times New Roman" pitchFamily="18" charset="0"/>
              </a:rPr>
              <a:pPr eaLnBrk="1" hangingPunct="1"/>
              <a:t>47</a:t>
            </a:fld>
            <a:endParaRPr lang="it-IT" sz="1200" b="0" i="0" u="none" smtClean="0">
              <a:solidFill>
                <a:srgbClr val="000000"/>
              </a:solidFill>
              <a:latin typeface="Times New Roman" pitchFamily="18" charset="0"/>
              <a:cs typeface="Times New Roman" pitchFamily="18" charset="0"/>
            </a:endParaRPr>
          </a:p>
        </p:txBody>
      </p:sp>
      <p:sp>
        <p:nvSpPr>
          <p:cNvPr id="114691"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2E606A70-EBCD-482A-9DEB-E29C79AB9B75}" type="slidenum">
              <a:rPr lang="it-IT" sz="1200" b="0" i="0" u="none">
                <a:solidFill>
                  <a:srgbClr val="000000"/>
                </a:solidFill>
                <a:latin typeface="Times New Roman" pitchFamily="18" charset="0"/>
                <a:cs typeface="Times New Roman" pitchFamily="18" charset="0"/>
              </a:rPr>
              <a:pPr algn="r" eaLnBrk="1" hangingPunct="1"/>
              <a:t>47</a:t>
            </a:fld>
            <a:endParaRPr lang="it-IT" sz="1200" b="0" i="0" u="none">
              <a:solidFill>
                <a:srgbClr val="000000"/>
              </a:solidFill>
              <a:latin typeface="Times New Roman" pitchFamily="18" charset="0"/>
              <a:cs typeface="Times New Roman" pitchFamily="18" charset="0"/>
            </a:endParaRPr>
          </a:p>
        </p:txBody>
      </p:sp>
      <p:sp>
        <p:nvSpPr>
          <p:cNvPr id="114692" name="Rectangle 2"/>
          <p:cNvSpPr>
            <a:spLocks noGrp="1" noRot="1" noChangeAspect="1" noChangeArrowheads="1" noTextEdit="1"/>
          </p:cNvSpPr>
          <p:nvPr>
            <p:ph type="sldImg"/>
          </p:nvPr>
        </p:nvSpPr>
        <p:spPr>
          <a:ln/>
        </p:spPr>
      </p:sp>
      <p:sp>
        <p:nvSpPr>
          <p:cNvPr id="11469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FF87BB84-880E-4A2C-83A0-77FE8AA186F6}" type="slidenum">
              <a:rPr lang="it-IT" sz="1200" b="0" i="0" u="none" smtClean="0">
                <a:solidFill>
                  <a:srgbClr val="000000"/>
                </a:solidFill>
                <a:latin typeface="Times New Roman" pitchFamily="18" charset="0"/>
                <a:cs typeface="Times New Roman" pitchFamily="18" charset="0"/>
              </a:rPr>
              <a:pPr eaLnBrk="1" hangingPunct="1"/>
              <a:t>48</a:t>
            </a:fld>
            <a:endParaRPr lang="it-IT" sz="1200" b="0" i="0" u="none" smtClean="0">
              <a:solidFill>
                <a:srgbClr val="000000"/>
              </a:solidFill>
              <a:latin typeface="Times New Roman" pitchFamily="18" charset="0"/>
              <a:cs typeface="Times New Roman" pitchFamily="18" charset="0"/>
            </a:endParaRPr>
          </a:p>
        </p:txBody>
      </p:sp>
      <p:sp>
        <p:nvSpPr>
          <p:cNvPr id="115715"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762FB62F-EDA3-4F2B-AF60-F7A661770FB5}" type="slidenum">
              <a:rPr lang="it-IT" sz="1200" b="0" i="0" u="none">
                <a:solidFill>
                  <a:srgbClr val="000000"/>
                </a:solidFill>
                <a:latin typeface="Times New Roman" pitchFamily="18" charset="0"/>
                <a:cs typeface="Times New Roman" pitchFamily="18" charset="0"/>
              </a:rPr>
              <a:pPr algn="r" eaLnBrk="1" hangingPunct="1"/>
              <a:t>48</a:t>
            </a:fld>
            <a:endParaRPr lang="it-IT" sz="1200" b="0" i="0" u="none">
              <a:solidFill>
                <a:srgbClr val="000000"/>
              </a:solidFill>
              <a:latin typeface="Times New Roman" pitchFamily="18" charset="0"/>
              <a:cs typeface="Times New Roman" pitchFamily="18" charset="0"/>
            </a:endParaRPr>
          </a:p>
        </p:txBody>
      </p:sp>
      <p:sp>
        <p:nvSpPr>
          <p:cNvPr id="115716" name="Rectangle 2"/>
          <p:cNvSpPr>
            <a:spLocks noGrp="1" noRot="1" noChangeAspect="1" noChangeArrowheads="1" noTextEdit="1"/>
          </p:cNvSpPr>
          <p:nvPr>
            <p:ph type="sldImg"/>
          </p:nvPr>
        </p:nvSpPr>
        <p:spPr>
          <a:ln/>
        </p:spPr>
      </p:sp>
      <p:sp>
        <p:nvSpPr>
          <p:cNvPr id="11571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81D7957D-3D82-464D-92E8-11F07EA6F811}" type="slidenum">
              <a:rPr lang="it-IT" sz="1200" b="0" i="0" u="none" smtClean="0">
                <a:solidFill>
                  <a:srgbClr val="000000"/>
                </a:solidFill>
                <a:latin typeface="Times New Roman" pitchFamily="18" charset="0"/>
                <a:cs typeface="Times New Roman" pitchFamily="18" charset="0"/>
              </a:rPr>
              <a:pPr eaLnBrk="1" hangingPunct="1"/>
              <a:t>49</a:t>
            </a:fld>
            <a:endParaRPr lang="it-IT" sz="1200" b="0" i="0" u="none" smtClean="0">
              <a:solidFill>
                <a:srgbClr val="000000"/>
              </a:solidFill>
              <a:latin typeface="Times New Roman" pitchFamily="18" charset="0"/>
              <a:cs typeface="Times New Roman" pitchFamily="18" charset="0"/>
            </a:endParaRPr>
          </a:p>
        </p:txBody>
      </p:sp>
      <p:sp>
        <p:nvSpPr>
          <p:cNvPr id="116739"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9D05BD79-459D-4F86-AA81-2F819B2D4288}" type="slidenum">
              <a:rPr lang="it-IT" sz="1200" b="0" i="0" u="none">
                <a:solidFill>
                  <a:srgbClr val="000000"/>
                </a:solidFill>
                <a:latin typeface="Times New Roman" pitchFamily="18" charset="0"/>
                <a:cs typeface="Times New Roman" pitchFamily="18" charset="0"/>
              </a:rPr>
              <a:pPr algn="r" eaLnBrk="1" hangingPunct="1"/>
              <a:t>49</a:t>
            </a:fld>
            <a:endParaRPr lang="it-IT" sz="1200" b="0" i="0" u="none">
              <a:solidFill>
                <a:srgbClr val="000000"/>
              </a:solidFill>
              <a:latin typeface="Times New Roman" pitchFamily="18" charset="0"/>
              <a:cs typeface="Times New Roman" pitchFamily="18" charset="0"/>
            </a:endParaRPr>
          </a:p>
        </p:txBody>
      </p:sp>
      <p:sp>
        <p:nvSpPr>
          <p:cNvPr id="116740" name="Rectangle 2"/>
          <p:cNvSpPr>
            <a:spLocks noGrp="1" noRot="1" noChangeAspect="1" noChangeArrowheads="1" noTextEdit="1"/>
          </p:cNvSpPr>
          <p:nvPr>
            <p:ph type="sldImg"/>
          </p:nvPr>
        </p:nvSpPr>
        <p:spPr>
          <a:ln/>
        </p:spPr>
      </p:sp>
      <p:sp>
        <p:nvSpPr>
          <p:cNvPr id="11674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DA3A9DC3-3C98-480B-AA59-9D6E065B9A99}" type="slidenum">
              <a:rPr lang="it-IT" sz="1200" b="0" i="0" u="none" smtClean="0">
                <a:solidFill>
                  <a:srgbClr val="000000"/>
                </a:solidFill>
                <a:latin typeface="Times New Roman" pitchFamily="18" charset="0"/>
                <a:cs typeface="Times New Roman" pitchFamily="18" charset="0"/>
              </a:rPr>
              <a:pPr eaLnBrk="1" hangingPunct="1"/>
              <a:t>5</a:t>
            </a:fld>
            <a:endParaRPr lang="it-IT" sz="1200" b="0" i="0" u="none" smtClean="0">
              <a:solidFill>
                <a:srgbClr val="000000"/>
              </a:solidFill>
              <a:latin typeface="Times New Roman" pitchFamily="18" charset="0"/>
              <a:cs typeface="Times New Roman" pitchFamily="18" charset="0"/>
            </a:endParaRPr>
          </a:p>
        </p:txBody>
      </p:sp>
      <p:sp>
        <p:nvSpPr>
          <p:cNvPr id="7680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4C89FB11-5108-484B-A4C7-17BCAC4706FA}" type="slidenum">
              <a:rPr lang="it-IT" sz="1200" b="0" i="0" u="none">
                <a:solidFill>
                  <a:srgbClr val="000000"/>
                </a:solidFill>
                <a:latin typeface="Times New Roman" pitchFamily="18" charset="0"/>
                <a:cs typeface="Times New Roman" pitchFamily="18" charset="0"/>
              </a:rPr>
              <a:pPr algn="r" eaLnBrk="1" hangingPunct="1"/>
              <a:t>5</a:t>
            </a:fld>
            <a:endParaRPr lang="it-IT" sz="1200" b="0" i="0" u="none">
              <a:solidFill>
                <a:srgbClr val="000000"/>
              </a:solidFill>
              <a:latin typeface="Times New Roman" pitchFamily="18" charset="0"/>
              <a:cs typeface="Times New Roman" pitchFamily="18" charset="0"/>
            </a:endParaRPr>
          </a:p>
        </p:txBody>
      </p:sp>
      <p:sp>
        <p:nvSpPr>
          <p:cNvPr id="76804" name="Rectangle 2"/>
          <p:cNvSpPr>
            <a:spLocks noGrp="1" noRot="1" noChangeAspect="1" noChangeArrowheads="1" noTextEdit="1"/>
          </p:cNvSpPr>
          <p:nvPr>
            <p:ph type="sldImg"/>
          </p:nvPr>
        </p:nvSpPr>
        <p:spPr>
          <a:ln/>
        </p:spPr>
      </p:sp>
      <p:sp>
        <p:nvSpPr>
          <p:cNvPr id="7680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01674F34-171A-4A2C-A594-1A1DF24DDCB7}" type="slidenum">
              <a:rPr lang="it-IT" sz="1200" b="0" i="0" u="none" smtClean="0">
                <a:solidFill>
                  <a:srgbClr val="000000"/>
                </a:solidFill>
                <a:latin typeface="Times New Roman" pitchFamily="18" charset="0"/>
                <a:cs typeface="Times New Roman" pitchFamily="18" charset="0"/>
              </a:rPr>
              <a:pPr eaLnBrk="1" hangingPunct="1"/>
              <a:t>50</a:t>
            </a:fld>
            <a:endParaRPr lang="it-IT" sz="1200" b="0" i="0" u="none" smtClean="0">
              <a:solidFill>
                <a:srgbClr val="000000"/>
              </a:solidFill>
              <a:latin typeface="Times New Roman" pitchFamily="18" charset="0"/>
              <a:cs typeface="Times New Roman" pitchFamily="18" charset="0"/>
            </a:endParaRPr>
          </a:p>
        </p:txBody>
      </p:sp>
      <p:sp>
        <p:nvSpPr>
          <p:cNvPr id="11776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397100CB-2D59-41A5-BF3F-4848E7C5BB11}" type="slidenum">
              <a:rPr lang="it-IT" sz="1200" b="0" i="0" u="none">
                <a:solidFill>
                  <a:srgbClr val="000000"/>
                </a:solidFill>
                <a:latin typeface="Times New Roman" pitchFamily="18" charset="0"/>
                <a:cs typeface="Times New Roman" pitchFamily="18" charset="0"/>
              </a:rPr>
              <a:pPr algn="r" eaLnBrk="1" hangingPunct="1"/>
              <a:t>50</a:t>
            </a:fld>
            <a:endParaRPr lang="it-IT" sz="1200" b="0" i="0" u="none">
              <a:solidFill>
                <a:srgbClr val="000000"/>
              </a:solidFill>
              <a:latin typeface="Times New Roman" pitchFamily="18" charset="0"/>
              <a:cs typeface="Times New Roman" pitchFamily="18" charset="0"/>
            </a:endParaRPr>
          </a:p>
        </p:txBody>
      </p:sp>
      <p:sp>
        <p:nvSpPr>
          <p:cNvPr id="117764" name="Rectangle 2"/>
          <p:cNvSpPr>
            <a:spLocks noGrp="1" noRot="1" noChangeAspect="1" noChangeArrowheads="1" noTextEdit="1"/>
          </p:cNvSpPr>
          <p:nvPr>
            <p:ph type="sldImg"/>
          </p:nvPr>
        </p:nvSpPr>
        <p:spPr>
          <a:ln/>
        </p:spPr>
      </p:sp>
      <p:sp>
        <p:nvSpPr>
          <p:cNvPr id="11776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11E6D55E-748C-42D0-850E-A7FC0DA8E4DB}" type="slidenum">
              <a:rPr lang="it-IT" sz="1200" b="0" i="0" u="none" smtClean="0">
                <a:solidFill>
                  <a:srgbClr val="000000"/>
                </a:solidFill>
                <a:latin typeface="Times New Roman" pitchFamily="18" charset="0"/>
                <a:cs typeface="Times New Roman" pitchFamily="18" charset="0"/>
              </a:rPr>
              <a:pPr eaLnBrk="1" hangingPunct="1"/>
              <a:t>51</a:t>
            </a:fld>
            <a:endParaRPr lang="it-IT" sz="1200" b="0" i="0" u="none" smtClean="0">
              <a:solidFill>
                <a:srgbClr val="000000"/>
              </a:solidFill>
              <a:latin typeface="Times New Roman" pitchFamily="18" charset="0"/>
              <a:cs typeface="Times New Roman" pitchFamily="18" charset="0"/>
            </a:endParaRPr>
          </a:p>
        </p:txBody>
      </p:sp>
      <p:sp>
        <p:nvSpPr>
          <p:cNvPr id="118787"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D5F7A2FC-9FFA-41C7-B9BD-304B26DE8617}" type="slidenum">
              <a:rPr lang="it-IT" sz="1200" b="0" i="0" u="none">
                <a:solidFill>
                  <a:srgbClr val="000000"/>
                </a:solidFill>
                <a:latin typeface="Times New Roman" pitchFamily="18" charset="0"/>
                <a:cs typeface="Times New Roman" pitchFamily="18" charset="0"/>
              </a:rPr>
              <a:pPr algn="r" eaLnBrk="1" hangingPunct="1"/>
              <a:t>51</a:t>
            </a:fld>
            <a:endParaRPr lang="it-IT" sz="1200" b="0" i="0" u="none">
              <a:solidFill>
                <a:srgbClr val="000000"/>
              </a:solidFill>
              <a:latin typeface="Times New Roman" pitchFamily="18" charset="0"/>
              <a:cs typeface="Times New Roman" pitchFamily="18" charset="0"/>
            </a:endParaRPr>
          </a:p>
        </p:txBody>
      </p:sp>
      <p:sp>
        <p:nvSpPr>
          <p:cNvPr id="118788" name="Rectangle 2"/>
          <p:cNvSpPr>
            <a:spLocks noGrp="1" noRot="1" noChangeAspect="1" noChangeArrowheads="1" noTextEdit="1"/>
          </p:cNvSpPr>
          <p:nvPr>
            <p:ph type="sldImg"/>
          </p:nvPr>
        </p:nvSpPr>
        <p:spPr>
          <a:ln/>
        </p:spPr>
      </p:sp>
      <p:sp>
        <p:nvSpPr>
          <p:cNvPr id="11878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9BC4DC85-1102-46D5-BB01-C51A652DBBBA}" type="slidenum">
              <a:rPr lang="it-IT" sz="1200" b="0" i="0" u="none" smtClean="0">
                <a:solidFill>
                  <a:srgbClr val="000000"/>
                </a:solidFill>
                <a:latin typeface="Times New Roman" pitchFamily="18" charset="0"/>
                <a:cs typeface="Times New Roman" pitchFamily="18" charset="0"/>
              </a:rPr>
              <a:pPr eaLnBrk="1" hangingPunct="1"/>
              <a:t>52</a:t>
            </a:fld>
            <a:endParaRPr lang="it-IT" sz="1200" b="0" i="0" u="none" smtClean="0">
              <a:solidFill>
                <a:srgbClr val="000000"/>
              </a:solidFill>
              <a:latin typeface="Times New Roman" pitchFamily="18" charset="0"/>
              <a:cs typeface="Times New Roman" pitchFamily="18" charset="0"/>
            </a:endParaRPr>
          </a:p>
        </p:txBody>
      </p:sp>
      <p:sp>
        <p:nvSpPr>
          <p:cNvPr id="119811"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A79942C5-D78F-4717-8211-FA9415CC1246}" type="slidenum">
              <a:rPr lang="it-IT" sz="1200" b="0" i="0" u="none">
                <a:solidFill>
                  <a:srgbClr val="000000"/>
                </a:solidFill>
                <a:latin typeface="Times New Roman" pitchFamily="18" charset="0"/>
                <a:cs typeface="Times New Roman" pitchFamily="18" charset="0"/>
              </a:rPr>
              <a:pPr algn="r" eaLnBrk="1" hangingPunct="1"/>
              <a:t>52</a:t>
            </a:fld>
            <a:endParaRPr lang="it-IT" sz="1200" b="0" i="0" u="none">
              <a:solidFill>
                <a:srgbClr val="000000"/>
              </a:solidFill>
              <a:latin typeface="Times New Roman" pitchFamily="18" charset="0"/>
              <a:cs typeface="Times New Roman" pitchFamily="18" charset="0"/>
            </a:endParaRPr>
          </a:p>
        </p:txBody>
      </p:sp>
      <p:sp>
        <p:nvSpPr>
          <p:cNvPr id="119812" name="Rectangle 2"/>
          <p:cNvSpPr>
            <a:spLocks noGrp="1" noRot="1" noChangeAspect="1" noChangeArrowheads="1" noTextEdit="1"/>
          </p:cNvSpPr>
          <p:nvPr>
            <p:ph type="sldImg"/>
          </p:nvPr>
        </p:nvSpPr>
        <p:spPr>
          <a:ln/>
        </p:spPr>
      </p:sp>
      <p:sp>
        <p:nvSpPr>
          <p:cNvPr id="11981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1DFECE00-46ED-44B9-9773-42684F9C55E3}" type="slidenum">
              <a:rPr lang="it-IT" sz="1200" b="0" i="0" u="none" smtClean="0">
                <a:solidFill>
                  <a:srgbClr val="000000"/>
                </a:solidFill>
                <a:latin typeface="Times New Roman" pitchFamily="18" charset="0"/>
                <a:cs typeface="Times New Roman" pitchFamily="18" charset="0"/>
              </a:rPr>
              <a:pPr eaLnBrk="1" hangingPunct="1"/>
              <a:t>53</a:t>
            </a:fld>
            <a:endParaRPr lang="it-IT" sz="1200" b="0" i="0" u="none" smtClean="0">
              <a:solidFill>
                <a:srgbClr val="000000"/>
              </a:solidFill>
              <a:latin typeface="Times New Roman" pitchFamily="18" charset="0"/>
              <a:cs typeface="Times New Roman" pitchFamily="18" charset="0"/>
            </a:endParaRPr>
          </a:p>
        </p:txBody>
      </p:sp>
      <p:sp>
        <p:nvSpPr>
          <p:cNvPr id="139267"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12C2E515-EB07-4904-96DE-191CA76BC734}" type="slidenum">
              <a:rPr lang="it-IT" sz="1200" b="0" i="0" u="none">
                <a:solidFill>
                  <a:srgbClr val="000000"/>
                </a:solidFill>
                <a:latin typeface="Times New Roman" pitchFamily="18" charset="0"/>
                <a:cs typeface="Times New Roman" pitchFamily="18" charset="0"/>
              </a:rPr>
              <a:pPr algn="r" eaLnBrk="1" hangingPunct="1"/>
              <a:t>53</a:t>
            </a:fld>
            <a:endParaRPr lang="it-IT" sz="1200" b="0" i="0" u="none">
              <a:solidFill>
                <a:srgbClr val="000000"/>
              </a:solidFill>
              <a:latin typeface="Times New Roman" pitchFamily="18" charset="0"/>
              <a:cs typeface="Times New Roman" pitchFamily="18" charset="0"/>
            </a:endParaRPr>
          </a:p>
        </p:txBody>
      </p:sp>
      <p:sp>
        <p:nvSpPr>
          <p:cNvPr id="139268" name="Rectangle 2"/>
          <p:cNvSpPr>
            <a:spLocks noGrp="1" noRot="1" noChangeAspect="1" noChangeArrowheads="1" noTextEdit="1"/>
          </p:cNvSpPr>
          <p:nvPr>
            <p:ph type="sldImg"/>
          </p:nvPr>
        </p:nvSpPr>
        <p:spPr>
          <a:ln/>
        </p:spPr>
      </p:sp>
      <p:sp>
        <p:nvSpPr>
          <p:cNvPr id="13926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97120D1D-1020-42A0-86D9-5E19FADE390C}" type="slidenum">
              <a:rPr lang="it-IT" sz="1200" b="0" i="0" u="none" smtClean="0">
                <a:solidFill>
                  <a:srgbClr val="000000"/>
                </a:solidFill>
                <a:latin typeface="Times New Roman" pitchFamily="18" charset="0"/>
                <a:cs typeface="Times New Roman" pitchFamily="18" charset="0"/>
              </a:rPr>
              <a:pPr eaLnBrk="1" hangingPunct="1"/>
              <a:t>54</a:t>
            </a:fld>
            <a:endParaRPr lang="it-IT" sz="1200" b="0" i="0" u="none" smtClean="0">
              <a:solidFill>
                <a:srgbClr val="000000"/>
              </a:solidFill>
              <a:latin typeface="Times New Roman" pitchFamily="18" charset="0"/>
              <a:cs typeface="Times New Roman" pitchFamily="18" charset="0"/>
            </a:endParaRPr>
          </a:p>
        </p:txBody>
      </p:sp>
      <p:sp>
        <p:nvSpPr>
          <p:cNvPr id="140291"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1830F66B-D55F-45D5-8A70-DCCB065C2A01}" type="slidenum">
              <a:rPr lang="it-IT" sz="1200" b="0" i="0" u="none">
                <a:solidFill>
                  <a:srgbClr val="000000"/>
                </a:solidFill>
                <a:latin typeface="Times New Roman" pitchFamily="18" charset="0"/>
                <a:cs typeface="Times New Roman" pitchFamily="18" charset="0"/>
              </a:rPr>
              <a:pPr algn="r" eaLnBrk="1" hangingPunct="1"/>
              <a:t>54</a:t>
            </a:fld>
            <a:endParaRPr lang="it-IT" sz="1200" b="0" i="0" u="none">
              <a:solidFill>
                <a:srgbClr val="000000"/>
              </a:solidFill>
              <a:latin typeface="Times New Roman" pitchFamily="18" charset="0"/>
              <a:cs typeface="Times New Roman" pitchFamily="18" charset="0"/>
            </a:endParaRPr>
          </a:p>
        </p:txBody>
      </p:sp>
      <p:sp>
        <p:nvSpPr>
          <p:cNvPr id="140292" name="Rectangle 2"/>
          <p:cNvSpPr>
            <a:spLocks noGrp="1" noRot="1" noChangeAspect="1" noChangeArrowheads="1" noTextEdit="1"/>
          </p:cNvSpPr>
          <p:nvPr>
            <p:ph type="sldImg"/>
          </p:nvPr>
        </p:nvSpPr>
        <p:spPr>
          <a:ln/>
        </p:spPr>
      </p:sp>
      <p:sp>
        <p:nvSpPr>
          <p:cNvPr id="14029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D13C0B04-B5A1-4A56-B4A4-BD9966891D34}" type="slidenum">
              <a:rPr lang="it-IT" sz="1200" b="0" i="0" u="none" smtClean="0">
                <a:solidFill>
                  <a:srgbClr val="000000"/>
                </a:solidFill>
                <a:latin typeface="Times New Roman" pitchFamily="18" charset="0"/>
                <a:cs typeface="Times New Roman" pitchFamily="18" charset="0"/>
              </a:rPr>
              <a:pPr eaLnBrk="1" hangingPunct="1"/>
              <a:t>55</a:t>
            </a:fld>
            <a:endParaRPr lang="it-IT" sz="1200" b="0" i="0" u="none" smtClean="0">
              <a:solidFill>
                <a:srgbClr val="000000"/>
              </a:solidFill>
              <a:latin typeface="Times New Roman" pitchFamily="18" charset="0"/>
              <a:cs typeface="Times New Roman" pitchFamily="18" charset="0"/>
            </a:endParaRPr>
          </a:p>
        </p:txBody>
      </p:sp>
      <p:sp>
        <p:nvSpPr>
          <p:cNvPr id="141315"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309820B7-2870-481E-AE1A-FEF3D6B87430}" type="slidenum">
              <a:rPr lang="it-IT" sz="1200" b="0" i="0" u="none">
                <a:solidFill>
                  <a:srgbClr val="000000"/>
                </a:solidFill>
                <a:latin typeface="Times New Roman" pitchFamily="18" charset="0"/>
                <a:cs typeface="Times New Roman" pitchFamily="18" charset="0"/>
              </a:rPr>
              <a:pPr algn="r" eaLnBrk="1" hangingPunct="1"/>
              <a:t>55</a:t>
            </a:fld>
            <a:endParaRPr lang="it-IT" sz="1200" b="0" i="0" u="none">
              <a:solidFill>
                <a:srgbClr val="000000"/>
              </a:solidFill>
              <a:latin typeface="Times New Roman" pitchFamily="18" charset="0"/>
              <a:cs typeface="Times New Roman" pitchFamily="18" charset="0"/>
            </a:endParaRPr>
          </a:p>
        </p:txBody>
      </p:sp>
      <p:sp>
        <p:nvSpPr>
          <p:cNvPr id="141316" name="Rectangle 2"/>
          <p:cNvSpPr>
            <a:spLocks noGrp="1" noRot="1" noChangeAspect="1" noChangeArrowheads="1" noTextEdit="1"/>
          </p:cNvSpPr>
          <p:nvPr>
            <p:ph type="sldImg"/>
          </p:nvPr>
        </p:nvSpPr>
        <p:spPr>
          <a:ln/>
        </p:spPr>
      </p:sp>
      <p:sp>
        <p:nvSpPr>
          <p:cNvPr id="14131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31399F94-DD48-4FC9-AA1F-FB5F53B08604}" type="slidenum">
              <a:rPr lang="it-IT" sz="1200" b="0" i="0" u="none" smtClean="0">
                <a:solidFill>
                  <a:srgbClr val="000000"/>
                </a:solidFill>
                <a:latin typeface="Times New Roman" pitchFamily="18" charset="0"/>
                <a:cs typeface="Times New Roman" pitchFamily="18" charset="0"/>
              </a:rPr>
              <a:pPr eaLnBrk="1" hangingPunct="1"/>
              <a:t>56</a:t>
            </a:fld>
            <a:endParaRPr lang="it-IT" sz="1200" b="0" i="0" u="none" smtClean="0">
              <a:solidFill>
                <a:srgbClr val="000000"/>
              </a:solidFill>
              <a:latin typeface="Times New Roman" pitchFamily="18" charset="0"/>
              <a:cs typeface="Times New Roman" pitchFamily="18" charset="0"/>
            </a:endParaRPr>
          </a:p>
        </p:txBody>
      </p:sp>
      <p:sp>
        <p:nvSpPr>
          <p:cNvPr id="142339"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8DB81D46-AAD1-4B26-8E7C-CFCD2A2484AE}" type="slidenum">
              <a:rPr lang="it-IT" sz="1200" b="0" i="0" u="none">
                <a:solidFill>
                  <a:srgbClr val="000000"/>
                </a:solidFill>
                <a:latin typeface="Times New Roman" pitchFamily="18" charset="0"/>
                <a:cs typeface="Times New Roman" pitchFamily="18" charset="0"/>
              </a:rPr>
              <a:pPr algn="r" eaLnBrk="1" hangingPunct="1"/>
              <a:t>56</a:t>
            </a:fld>
            <a:endParaRPr lang="it-IT" sz="1200" b="0" i="0" u="none">
              <a:solidFill>
                <a:srgbClr val="000000"/>
              </a:solidFill>
              <a:latin typeface="Times New Roman" pitchFamily="18" charset="0"/>
              <a:cs typeface="Times New Roman" pitchFamily="18" charset="0"/>
            </a:endParaRPr>
          </a:p>
        </p:txBody>
      </p:sp>
      <p:sp>
        <p:nvSpPr>
          <p:cNvPr id="142340" name="Rectangle 2"/>
          <p:cNvSpPr>
            <a:spLocks noGrp="1" noRot="1" noChangeAspect="1" noChangeArrowheads="1" noTextEdit="1"/>
          </p:cNvSpPr>
          <p:nvPr>
            <p:ph type="sldImg"/>
          </p:nvPr>
        </p:nvSpPr>
        <p:spPr>
          <a:ln/>
        </p:spPr>
      </p:sp>
      <p:sp>
        <p:nvSpPr>
          <p:cNvPr id="14234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8B13F2E2-8F6E-485F-B292-598BDD11FB70}" type="slidenum">
              <a:rPr lang="it-IT" sz="1200" b="0" i="0" u="none" smtClean="0">
                <a:solidFill>
                  <a:schemeClr val="tx1"/>
                </a:solidFill>
                <a:latin typeface="Times New Roman" pitchFamily="18" charset="0"/>
              </a:rPr>
              <a:pPr eaLnBrk="1" hangingPunct="1"/>
              <a:t>57</a:t>
            </a:fld>
            <a:endParaRPr lang="it-IT" sz="1200" b="0" i="0" u="none" smtClean="0">
              <a:solidFill>
                <a:schemeClr val="tx1"/>
              </a:solidFill>
              <a:latin typeface="Times New Roman" pitchFamily="18" charset="0"/>
            </a:endParaRPr>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DA3A9DC3-3C98-480B-AA59-9D6E065B9A99}" type="slidenum">
              <a:rPr lang="it-IT" sz="1200" b="0" i="0" u="none" smtClean="0">
                <a:solidFill>
                  <a:srgbClr val="000000"/>
                </a:solidFill>
                <a:latin typeface="Times New Roman" pitchFamily="18" charset="0"/>
                <a:cs typeface="Times New Roman" pitchFamily="18" charset="0"/>
              </a:rPr>
              <a:pPr eaLnBrk="1" hangingPunct="1"/>
              <a:t>6</a:t>
            </a:fld>
            <a:endParaRPr lang="it-IT" sz="1200" b="0" i="0" u="none" smtClean="0">
              <a:solidFill>
                <a:srgbClr val="000000"/>
              </a:solidFill>
              <a:latin typeface="Times New Roman" pitchFamily="18" charset="0"/>
              <a:cs typeface="Times New Roman" pitchFamily="18" charset="0"/>
            </a:endParaRPr>
          </a:p>
        </p:txBody>
      </p:sp>
      <p:sp>
        <p:nvSpPr>
          <p:cNvPr id="7680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4C89FB11-5108-484B-A4C7-17BCAC4706FA}" type="slidenum">
              <a:rPr lang="it-IT" sz="1200" b="0" i="0" u="none">
                <a:solidFill>
                  <a:srgbClr val="000000"/>
                </a:solidFill>
                <a:latin typeface="Times New Roman" pitchFamily="18" charset="0"/>
                <a:cs typeface="Times New Roman" pitchFamily="18" charset="0"/>
              </a:rPr>
              <a:pPr algn="r" eaLnBrk="1" hangingPunct="1"/>
              <a:t>6</a:t>
            </a:fld>
            <a:endParaRPr lang="it-IT" sz="1200" b="0" i="0" u="none">
              <a:solidFill>
                <a:srgbClr val="000000"/>
              </a:solidFill>
              <a:latin typeface="Times New Roman" pitchFamily="18" charset="0"/>
              <a:cs typeface="Times New Roman" pitchFamily="18" charset="0"/>
            </a:endParaRPr>
          </a:p>
        </p:txBody>
      </p:sp>
      <p:sp>
        <p:nvSpPr>
          <p:cNvPr id="76804" name="Rectangle 2"/>
          <p:cNvSpPr>
            <a:spLocks noGrp="1" noRot="1" noChangeAspect="1" noChangeArrowheads="1" noTextEdit="1"/>
          </p:cNvSpPr>
          <p:nvPr>
            <p:ph type="sldImg"/>
          </p:nvPr>
        </p:nvSpPr>
        <p:spPr>
          <a:ln/>
        </p:spPr>
      </p:sp>
      <p:sp>
        <p:nvSpPr>
          <p:cNvPr id="7680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DA3A9DC3-3C98-480B-AA59-9D6E065B9A99}" type="slidenum">
              <a:rPr lang="it-IT" sz="1200" b="0" i="0" u="none" smtClean="0">
                <a:solidFill>
                  <a:srgbClr val="000000"/>
                </a:solidFill>
                <a:latin typeface="Times New Roman" pitchFamily="18" charset="0"/>
                <a:cs typeface="Times New Roman" pitchFamily="18" charset="0"/>
              </a:rPr>
              <a:pPr eaLnBrk="1" hangingPunct="1"/>
              <a:t>7</a:t>
            </a:fld>
            <a:endParaRPr lang="it-IT" sz="1200" b="0" i="0" u="none" smtClean="0">
              <a:solidFill>
                <a:srgbClr val="000000"/>
              </a:solidFill>
              <a:latin typeface="Times New Roman" pitchFamily="18" charset="0"/>
              <a:cs typeface="Times New Roman" pitchFamily="18" charset="0"/>
            </a:endParaRPr>
          </a:p>
        </p:txBody>
      </p:sp>
      <p:sp>
        <p:nvSpPr>
          <p:cNvPr id="76803"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4C89FB11-5108-484B-A4C7-17BCAC4706FA}" type="slidenum">
              <a:rPr lang="it-IT" sz="1200" b="0" i="0" u="none">
                <a:solidFill>
                  <a:srgbClr val="000000"/>
                </a:solidFill>
                <a:latin typeface="Times New Roman" pitchFamily="18" charset="0"/>
                <a:cs typeface="Times New Roman" pitchFamily="18" charset="0"/>
              </a:rPr>
              <a:pPr algn="r" eaLnBrk="1" hangingPunct="1"/>
              <a:t>7</a:t>
            </a:fld>
            <a:endParaRPr lang="it-IT" sz="1200" b="0" i="0" u="none">
              <a:solidFill>
                <a:srgbClr val="000000"/>
              </a:solidFill>
              <a:latin typeface="Times New Roman" pitchFamily="18" charset="0"/>
              <a:cs typeface="Times New Roman" pitchFamily="18" charset="0"/>
            </a:endParaRPr>
          </a:p>
        </p:txBody>
      </p:sp>
      <p:sp>
        <p:nvSpPr>
          <p:cNvPr id="76804" name="Rectangle 2"/>
          <p:cNvSpPr>
            <a:spLocks noGrp="1" noRot="1" noChangeAspect="1" noChangeArrowheads="1" noTextEdit="1"/>
          </p:cNvSpPr>
          <p:nvPr>
            <p:ph type="sldImg"/>
          </p:nvPr>
        </p:nvSpPr>
        <p:spPr>
          <a:ln/>
        </p:spPr>
      </p:sp>
      <p:sp>
        <p:nvSpPr>
          <p:cNvPr id="7680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B16BF4DD-D349-476B-AB47-0CF9DD592F75}" type="slidenum">
              <a:rPr lang="it-IT" sz="1200" b="0" i="0" u="none" smtClean="0">
                <a:solidFill>
                  <a:srgbClr val="000000"/>
                </a:solidFill>
                <a:latin typeface="Times New Roman" pitchFamily="18" charset="0"/>
                <a:cs typeface="Times New Roman" pitchFamily="18" charset="0"/>
              </a:rPr>
              <a:pPr eaLnBrk="1" hangingPunct="1"/>
              <a:t>8</a:t>
            </a:fld>
            <a:endParaRPr lang="it-IT" sz="1200" b="0" i="0" u="none" smtClean="0">
              <a:solidFill>
                <a:srgbClr val="000000"/>
              </a:solidFill>
              <a:latin typeface="Times New Roman" pitchFamily="18" charset="0"/>
              <a:cs typeface="Times New Roman" pitchFamily="18" charset="0"/>
            </a:endParaRPr>
          </a:p>
        </p:txBody>
      </p:sp>
      <p:sp>
        <p:nvSpPr>
          <p:cNvPr id="79875"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D9489737-51A0-4C4A-AB52-E7C26A47F0FD}" type="slidenum">
              <a:rPr lang="it-IT" sz="1200" b="0" i="0" u="none">
                <a:solidFill>
                  <a:srgbClr val="000000"/>
                </a:solidFill>
                <a:latin typeface="Times New Roman" pitchFamily="18" charset="0"/>
                <a:cs typeface="Times New Roman" pitchFamily="18" charset="0"/>
              </a:rPr>
              <a:pPr algn="r" eaLnBrk="1" hangingPunct="1"/>
              <a:t>8</a:t>
            </a:fld>
            <a:endParaRPr lang="it-IT" sz="1200" b="0" i="0" u="none">
              <a:solidFill>
                <a:srgbClr val="000000"/>
              </a:solidFill>
              <a:latin typeface="Times New Roman" pitchFamily="18" charset="0"/>
              <a:cs typeface="Times New Roman" pitchFamily="18" charset="0"/>
            </a:endParaRPr>
          </a:p>
        </p:txBody>
      </p:sp>
      <p:sp>
        <p:nvSpPr>
          <p:cNvPr id="79876" name="Rectangle 2"/>
          <p:cNvSpPr>
            <a:spLocks noGrp="1" noRot="1" noChangeAspect="1" noChangeArrowheads="1" noTextEdit="1"/>
          </p:cNvSpPr>
          <p:nvPr>
            <p:ph type="sldImg"/>
          </p:nvPr>
        </p:nvSpPr>
        <p:spPr>
          <a:ln/>
        </p:spPr>
      </p:sp>
      <p:sp>
        <p:nvSpPr>
          <p:cNvPr id="7987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eaLnBrk="1" hangingPunct="1"/>
            <a:fld id="{B16BF4DD-D349-476B-AB47-0CF9DD592F75}" type="slidenum">
              <a:rPr lang="it-IT" sz="1200" b="0" i="0" u="none" smtClean="0">
                <a:solidFill>
                  <a:srgbClr val="000000"/>
                </a:solidFill>
                <a:latin typeface="Times New Roman" pitchFamily="18" charset="0"/>
                <a:cs typeface="Times New Roman" pitchFamily="18" charset="0"/>
              </a:rPr>
              <a:pPr eaLnBrk="1" hangingPunct="1"/>
              <a:t>9</a:t>
            </a:fld>
            <a:endParaRPr lang="it-IT" sz="1200" b="0" i="0" u="none" smtClean="0">
              <a:solidFill>
                <a:srgbClr val="000000"/>
              </a:solidFill>
              <a:latin typeface="Times New Roman" pitchFamily="18" charset="0"/>
              <a:cs typeface="Times New Roman" pitchFamily="18" charset="0"/>
            </a:endParaRPr>
          </a:p>
        </p:txBody>
      </p:sp>
      <p:sp>
        <p:nvSpPr>
          <p:cNvPr id="79875" name="Rectangle 7"/>
          <p:cNvSpPr txBox="1">
            <a:spLocks noGrp="1" noChangeArrowheads="1"/>
          </p:cNvSpPr>
          <p:nvPr/>
        </p:nvSpPr>
        <p:spPr bwMode="auto">
          <a:xfrm>
            <a:off x="3776663" y="9410700"/>
            <a:ext cx="28860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defTabSz="906463" eaLnBrk="0" hangingPunct="0">
              <a:defRPr sz="1400" b="1" i="1" u="sng">
                <a:solidFill>
                  <a:srgbClr val="006600"/>
                </a:solidFill>
                <a:latin typeface="Book Antiqua" pitchFamily="18" charset="0"/>
              </a:defRPr>
            </a:lvl1pPr>
            <a:lvl2pPr marL="742950" indent="-285750" defTabSz="906463" eaLnBrk="0" hangingPunct="0">
              <a:defRPr sz="1400" b="1" i="1" u="sng">
                <a:solidFill>
                  <a:srgbClr val="006600"/>
                </a:solidFill>
                <a:latin typeface="Book Antiqua" pitchFamily="18" charset="0"/>
              </a:defRPr>
            </a:lvl2pPr>
            <a:lvl3pPr marL="1143000" indent="-228600" defTabSz="906463" eaLnBrk="0" hangingPunct="0">
              <a:defRPr sz="1400" b="1" i="1" u="sng">
                <a:solidFill>
                  <a:srgbClr val="006600"/>
                </a:solidFill>
                <a:latin typeface="Book Antiqua" pitchFamily="18" charset="0"/>
              </a:defRPr>
            </a:lvl3pPr>
            <a:lvl4pPr marL="1600200" indent="-228600" defTabSz="906463" eaLnBrk="0" hangingPunct="0">
              <a:defRPr sz="1400" b="1" i="1" u="sng">
                <a:solidFill>
                  <a:srgbClr val="006600"/>
                </a:solidFill>
                <a:latin typeface="Book Antiqua" pitchFamily="18" charset="0"/>
              </a:defRPr>
            </a:lvl4pPr>
            <a:lvl5pPr marL="2057400" indent="-228600" defTabSz="906463" eaLnBrk="0" hangingPunct="0">
              <a:defRPr sz="1400" b="1" i="1" u="sng">
                <a:solidFill>
                  <a:srgbClr val="006600"/>
                </a:solidFill>
                <a:latin typeface="Book Antiqua" pitchFamily="18" charset="0"/>
              </a:defRPr>
            </a:lvl5pPr>
            <a:lvl6pPr marL="2514600" indent="-228600" defTabSz="906463" eaLnBrk="0" fontAlgn="base" hangingPunct="0">
              <a:spcBef>
                <a:spcPct val="0"/>
              </a:spcBef>
              <a:spcAft>
                <a:spcPct val="0"/>
              </a:spcAft>
              <a:defRPr sz="1400" b="1" i="1" u="sng">
                <a:solidFill>
                  <a:srgbClr val="006600"/>
                </a:solidFill>
                <a:latin typeface="Book Antiqua" pitchFamily="18" charset="0"/>
              </a:defRPr>
            </a:lvl6pPr>
            <a:lvl7pPr marL="2971800" indent="-228600" defTabSz="906463" eaLnBrk="0" fontAlgn="base" hangingPunct="0">
              <a:spcBef>
                <a:spcPct val="0"/>
              </a:spcBef>
              <a:spcAft>
                <a:spcPct val="0"/>
              </a:spcAft>
              <a:defRPr sz="1400" b="1" i="1" u="sng">
                <a:solidFill>
                  <a:srgbClr val="006600"/>
                </a:solidFill>
                <a:latin typeface="Book Antiqua" pitchFamily="18" charset="0"/>
              </a:defRPr>
            </a:lvl7pPr>
            <a:lvl8pPr marL="3429000" indent="-228600" defTabSz="906463" eaLnBrk="0" fontAlgn="base" hangingPunct="0">
              <a:spcBef>
                <a:spcPct val="0"/>
              </a:spcBef>
              <a:spcAft>
                <a:spcPct val="0"/>
              </a:spcAft>
              <a:defRPr sz="1400" b="1" i="1" u="sng">
                <a:solidFill>
                  <a:srgbClr val="006600"/>
                </a:solidFill>
                <a:latin typeface="Book Antiqua" pitchFamily="18" charset="0"/>
              </a:defRPr>
            </a:lvl8pPr>
            <a:lvl9pPr marL="3886200" indent="-228600" defTabSz="906463" eaLnBrk="0" fontAlgn="base" hangingPunct="0">
              <a:spcBef>
                <a:spcPct val="0"/>
              </a:spcBef>
              <a:spcAft>
                <a:spcPct val="0"/>
              </a:spcAft>
              <a:defRPr sz="1400" b="1" i="1" u="sng">
                <a:solidFill>
                  <a:srgbClr val="006600"/>
                </a:solidFill>
                <a:latin typeface="Book Antiqua" pitchFamily="18" charset="0"/>
              </a:defRPr>
            </a:lvl9pPr>
          </a:lstStyle>
          <a:p>
            <a:pPr algn="r" eaLnBrk="1" hangingPunct="1"/>
            <a:fld id="{D9489737-51A0-4C4A-AB52-E7C26A47F0FD}" type="slidenum">
              <a:rPr lang="it-IT" sz="1200" b="0" i="0" u="none">
                <a:solidFill>
                  <a:srgbClr val="000000"/>
                </a:solidFill>
                <a:latin typeface="Times New Roman" pitchFamily="18" charset="0"/>
                <a:cs typeface="Times New Roman" pitchFamily="18" charset="0"/>
              </a:rPr>
              <a:pPr algn="r" eaLnBrk="1" hangingPunct="1"/>
              <a:t>9</a:t>
            </a:fld>
            <a:endParaRPr lang="it-IT" sz="1200" b="0" i="0" u="none">
              <a:solidFill>
                <a:srgbClr val="000000"/>
              </a:solidFill>
              <a:latin typeface="Times New Roman" pitchFamily="18" charset="0"/>
              <a:cs typeface="Times New Roman" pitchFamily="18" charset="0"/>
            </a:endParaRPr>
          </a:p>
        </p:txBody>
      </p:sp>
      <p:sp>
        <p:nvSpPr>
          <p:cNvPr id="79876" name="Rectangle 2"/>
          <p:cNvSpPr>
            <a:spLocks noGrp="1" noRot="1" noChangeAspect="1" noChangeArrowheads="1" noTextEdit="1"/>
          </p:cNvSpPr>
          <p:nvPr>
            <p:ph type="sldImg"/>
          </p:nvPr>
        </p:nvSpPr>
        <p:spPr>
          <a:ln/>
        </p:spPr>
      </p:sp>
      <p:sp>
        <p:nvSpPr>
          <p:cNvPr id="7987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745952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15100" y="609600"/>
            <a:ext cx="1943100" cy="53340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85800" y="609600"/>
            <a:ext cx="5676900" cy="53340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1559478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464010341"/>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1418225004"/>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Tree>
    <p:extLst>
      <p:ext uri="{BB962C8B-B14F-4D97-AF65-F5344CB8AC3E}">
        <p14:creationId xmlns:p14="http://schemas.microsoft.com/office/powerpoint/2010/main" val="4163057850"/>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809625" y="2214563"/>
            <a:ext cx="3902075"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864100" y="2214563"/>
            <a:ext cx="3903663"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691655339"/>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4257178857"/>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Tree>
    <p:extLst>
      <p:ext uri="{BB962C8B-B14F-4D97-AF65-F5344CB8AC3E}">
        <p14:creationId xmlns:p14="http://schemas.microsoft.com/office/powerpoint/2010/main" val="331164724"/>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8258511"/>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extLst>
      <p:ext uri="{BB962C8B-B14F-4D97-AF65-F5344CB8AC3E}">
        <p14:creationId xmlns:p14="http://schemas.microsoft.com/office/powerpoint/2010/main" val="1746748894"/>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extLst>
      <p:ext uri="{BB962C8B-B14F-4D97-AF65-F5344CB8AC3E}">
        <p14:creationId xmlns:p14="http://schemas.microsoft.com/office/powerpoint/2010/main" val="3102316100"/>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Tree>
    <p:extLst>
      <p:ext uri="{BB962C8B-B14F-4D97-AF65-F5344CB8AC3E}">
        <p14:creationId xmlns:p14="http://schemas.microsoft.com/office/powerpoint/2010/main" val="16262785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574446765"/>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778625" y="457200"/>
            <a:ext cx="1989138" cy="56388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809625" y="457200"/>
            <a:ext cx="5816600" cy="56388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3170136741"/>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5235605"/>
      </p:ext>
    </p:extLst>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816543533"/>
      </p:ext>
    </p:extLst>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Tree>
    <p:extLst>
      <p:ext uri="{BB962C8B-B14F-4D97-AF65-F5344CB8AC3E}">
        <p14:creationId xmlns:p14="http://schemas.microsoft.com/office/powerpoint/2010/main" val="4245186492"/>
      </p:ext>
    </p:extLst>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809625" y="2214563"/>
            <a:ext cx="3902075"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864100" y="2214563"/>
            <a:ext cx="3903663"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4012701472"/>
      </p:ext>
    </p:extLst>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722527759"/>
      </p:ext>
    </p:extLst>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Tree>
    <p:extLst>
      <p:ext uri="{BB962C8B-B14F-4D97-AF65-F5344CB8AC3E}">
        <p14:creationId xmlns:p14="http://schemas.microsoft.com/office/powerpoint/2010/main" val="3413795688"/>
      </p:ext>
    </p:extLst>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3039771"/>
      </p:ext>
    </p:extLst>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extLst>
      <p:ext uri="{BB962C8B-B14F-4D97-AF65-F5344CB8AC3E}">
        <p14:creationId xmlns:p14="http://schemas.microsoft.com/office/powerpoint/2010/main" val="629857151"/>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85800" y="1828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828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26496229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extLst>
      <p:ext uri="{BB962C8B-B14F-4D97-AF65-F5344CB8AC3E}">
        <p14:creationId xmlns:p14="http://schemas.microsoft.com/office/powerpoint/2010/main" val="4232606564"/>
      </p:ext>
    </p:extLst>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2513027072"/>
      </p:ext>
    </p:extLst>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778625" y="457200"/>
            <a:ext cx="1989138" cy="56388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809625" y="457200"/>
            <a:ext cx="5816600" cy="56388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1575956495"/>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1497421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Tree>
    <p:extLst>
      <p:ext uri="{BB962C8B-B14F-4D97-AF65-F5344CB8AC3E}">
        <p14:creationId xmlns:p14="http://schemas.microsoft.com/office/powerpoint/2010/main" val="475214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0868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extLst>
      <p:ext uri="{BB962C8B-B14F-4D97-AF65-F5344CB8AC3E}">
        <p14:creationId xmlns:p14="http://schemas.microsoft.com/office/powerpoint/2010/main" val="3127474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extLst>
      <p:ext uri="{BB962C8B-B14F-4D97-AF65-F5344CB8AC3E}">
        <p14:creationId xmlns:p14="http://schemas.microsoft.com/office/powerpoint/2010/main" val="3494551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64442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17" Type="http://schemas.openxmlformats.org/officeDocument/2006/relationships/image" Target="../media/image5.png"/><Relationship Id="rId2" Type="http://schemas.openxmlformats.org/officeDocument/2006/relationships/slideLayout" Target="../slideLayouts/slideLayout12.xml"/><Relationship Id="rId16" Type="http://schemas.openxmlformats.org/officeDocument/2006/relationships/image" Target="../media/image4.png"/><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3.pn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1.jpe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17" Type="http://schemas.openxmlformats.org/officeDocument/2006/relationships/image" Target="../media/image5.png"/><Relationship Id="rId2" Type="http://schemas.openxmlformats.org/officeDocument/2006/relationships/slideLayout" Target="../slideLayouts/slideLayout23.xml"/><Relationship Id="rId16" Type="http://schemas.openxmlformats.org/officeDocument/2006/relationships/image" Target="../media/image4.png"/><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image" Target="../media/image3.png"/><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CCFFFF"/>
            </a:gs>
            <a:gs pos="100000">
              <a:schemeClr val="bg1"/>
            </a:gs>
          </a:gsLst>
          <a:lin ang="189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smtClean="0"/>
              <a:t>Fare clic per modificare lo stile del titolo dello schema</a:t>
            </a:r>
          </a:p>
        </p:txBody>
      </p:sp>
      <p:sp>
        <p:nvSpPr>
          <p:cNvPr id="1027" name="Rectangle 3"/>
          <p:cNvSpPr>
            <a:spLocks noGrp="1" noChangeArrowheads="1"/>
          </p:cNvSpPr>
          <p:nvPr>
            <p:ph type="body" idx="1"/>
          </p:nvPr>
        </p:nvSpPr>
        <p:spPr bwMode="auto">
          <a:xfrm>
            <a:off x="685800" y="18288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1028" name="Rectangle 10"/>
          <p:cNvSpPr>
            <a:spLocks noChangeArrowheads="1"/>
          </p:cNvSpPr>
          <p:nvPr userDrawn="1"/>
        </p:nvSpPr>
        <p:spPr bwMode="auto">
          <a:xfrm>
            <a:off x="8763000" y="6324600"/>
            <a:ext cx="184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endParaRPr lang="it-IT" u="none"/>
          </a:p>
        </p:txBody>
      </p:sp>
      <p:sp>
        <p:nvSpPr>
          <p:cNvPr id="1029" name="Rectangle 7"/>
          <p:cNvSpPr>
            <a:spLocks noChangeArrowheads="1"/>
          </p:cNvSpPr>
          <p:nvPr userDrawn="1"/>
        </p:nvSpPr>
        <p:spPr bwMode="auto">
          <a:xfrm>
            <a:off x="533400" y="6248400"/>
            <a:ext cx="2789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spAutoFit/>
          </a:bodyPr>
          <a:lstStyle/>
          <a:p>
            <a:r>
              <a:rPr lang="it-IT" b="0" i="0" u="none">
                <a:solidFill>
                  <a:schemeClr val="tx1"/>
                </a:solidFill>
                <a:latin typeface="Tahoma" pitchFamily="34" charset="0"/>
              </a:rPr>
              <a:t>a cura di Unione Fiduciaria S.p.A.</a:t>
            </a:r>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66FFFF"/>
            </a:gs>
            <a:gs pos="100000">
              <a:srgbClr val="FFFFFF"/>
            </a:gs>
          </a:gsLst>
          <a:lin ang="18900000" scaled="1"/>
        </a:gradFill>
        <a:effectLst/>
      </p:bgPr>
    </p:bg>
    <p:spTree>
      <p:nvGrpSpPr>
        <p:cNvPr id="1" name=""/>
        <p:cNvGrpSpPr/>
        <p:nvPr/>
      </p:nvGrpSpPr>
      <p:grpSpPr>
        <a:xfrm>
          <a:off x="0" y="0"/>
          <a:ext cx="0" cy="0"/>
          <a:chOff x="0" y="0"/>
          <a:chExt cx="0" cy="0"/>
        </a:xfrm>
      </p:grpSpPr>
      <p:sp>
        <p:nvSpPr>
          <p:cNvPr id="2050" name="Rectangle 107"/>
          <p:cNvSpPr>
            <a:spLocks noGrp="1" noChangeArrowheads="1"/>
          </p:cNvSpPr>
          <p:nvPr>
            <p:ph type="body" idx="1"/>
          </p:nvPr>
        </p:nvSpPr>
        <p:spPr bwMode="auto">
          <a:xfrm>
            <a:off x="809625" y="2214563"/>
            <a:ext cx="7958138"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2051" name="Rectangle 111"/>
          <p:cNvSpPr>
            <a:spLocks noGrp="1" noChangeArrowheads="1"/>
          </p:cNvSpPr>
          <p:nvPr>
            <p:ph type="title"/>
          </p:nvPr>
        </p:nvSpPr>
        <p:spPr bwMode="auto">
          <a:xfrm>
            <a:off x="1371600" y="457200"/>
            <a:ext cx="7239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smtClean="0"/>
              <a:t>Fare clic per modificare lo stile del titolo dello schema</a:t>
            </a:r>
          </a:p>
        </p:txBody>
      </p:sp>
      <p:pic>
        <p:nvPicPr>
          <p:cNvPr id="2052" name="Picture 121" descr="logouf"/>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382000" y="0"/>
            <a:ext cx="762000" cy="560388"/>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029" name="Text Box 122"/>
          <p:cNvSpPr txBox="1">
            <a:spLocks noChangeArrowheads="1"/>
          </p:cNvSpPr>
          <p:nvPr userDrawn="1"/>
        </p:nvSpPr>
        <p:spPr bwMode="auto">
          <a:xfrm>
            <a:off x="4648200" y="6575425"/>
            <a:ext cx="381000" cy="244475"/>
          </a:xfrm>
          <a:prstGeom prst="rect">
            <a:avLst/>
          </a:prstGeom>
          <a:noFill/>
          <a:ln>
            <a:noFill/>
          </a:ln>
          <a:effectLst/>
          <a:extLst/>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defRPr/>
            </a:pPr>
            <a:fld id="{6ACA44C0-EEAD-4E85-9931-5411E6ECF507}" type="slidenum">
              <a:rPr lang="it-IT" sz="1000" b="0" i="0" u="none" smtClean="0">
                <a:solidFill>
                  <a:srgbClr val="003366"/>
                </a:solidFill>
                <a:latin typeface="Tahoma" pitchFamily="34" charset="0"/>
              </a:rPr>
              <a:pPr>
                <a:defRPr/>
              </a:pPr>
              <a:t>‹N›</a:t>
            </a:fld>
            <a:endParaRPr lang="it-IT" b="0" i="0" u="none" smtClean="0">
              <a:solidFill>
                <a:srgbClr val="003366"/>
              </a:solidFill>
              <a:latin typeface="Tahoma" pitchFamily="34" charset="0"/>
            </a:endParaRPr>
          </a:p>
        </p:txBody>
      </p:sp>
      <p:sp>
        <p:nvSpPr>
          <p:cNvPr id="1030" name="Text Box 123"/>
          <p:cNvSpPr txBox="1">
            <a:spLocks noChangeArrowheads="1"/>
          </p:cNvSpPr>
          <p:nvPr userDrawn="1"/>
        </p:nvSpPr>
        <p:spPr bwMode="auto">
          <a:xfrm>
            <a:off x="152400" y="6545263"/>
            <a:ext cx="2789238" cy="304800"/>
          </a:xfrm>
          <a:prstGeom prst="rect">
            <a:avLst/>
          </a:prstGeom>
          <a:noFill/>
          <a:ln>
            <a:noFill/>
          </a:ln>
          <a:effectLst/>
          <a:extLst/>
        </p:spPr>
        <p:txBody>
          <a:bodyPr wrap="none">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defRPr/>
            </a:pPr>
            <a:r>
              <a:rPr lang="it-IT" sz="1400" b="0" i="0" u="none" smtClean="0">
                <a:solidFill>
                  <a:srgbClr val="003366"/>
                </a:solidFill>
                <a:latin typeface="Tahoma" pitchFamily="34" charset="0"/>
              </a:rPr>
              <a:t>a cura di Unione Fiduciaria S.p.A.</a:t>
            </a:r>
            <a:endParaRPr lang="it-IT" sz="1600" b="0" i="0" u="none" smtClean="0">
              <a:solidFill>
                <a:srgbClr val="003366"/>
              </a:solidFill>
              <a:latin typeface="Tahoma" pitchFamily="34" charset="0"/>
            </a:endParaRPr>
          </a:p>
        </p:txBody>
      </p:sp>
    </p:spTree>
  </p:cSld>
  <p:clrMap bg1="lt1" tx1="dk1" bg2="lt2" tx2="dk2" accent1="accent1" accent2="accent2" accent3="accent3" accent4="accent4" accent5="accent5" accent6="accent6" hlink="hlink" folHlink="folHlink"/>
  <p:sldLayoutIdLst>
    <p:sldLayoutId id="2147483873"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ransition>
    <p:random/>
  </p:transition>
  <p:hf hdr="0" ftr="0" dt="0"/>
  <p:txStyles>
    <p:titleStyle>
      <a:lvl1pPr algn="ctr" rtl="0" eaLnBrk="0" fontAlgn="base" hangingPunct="0">
        <a:lnSpc>
          <a:spcPct val="85000"/>
        </a:lnSpc>
        <a:spcBef>
          <a:spcPct val="0"/>
        </a:spcBef>
        <a:spcAft>
          <a:spcPct val="0"/>
        </a:spcAft>
        <a:defRPr sz="4400" b="1">
          <a:solidFill>
            <a:schemeClr val="tx2"/>
          </a:solidFill>
          <a:latin typeface="+mj-lt"/>
          <a:ea typeface="+mj-ea"/>
          <a:cs typeface="+mj-cs"/>
        </a:defRPr>
      </a:lvl1pPr>
      <a:lvl2pPr algn="ctr" rtl="0" eaLnBrk="0" fontAlgn="base" hangingPunct="0">
        <a:lnSpc>
          <a:spcPct val="85000"/>
        </a:lnSpc>
        <a:spcBef>
          <a:spcPct val="0"/>
        </a:spcBef>
        <a:spcAft>
          <a:spcPct val="0"/>
        </a:spcAft>
        <a:defRPr sz="4400" b="1">
          <a:solidFill>
            <a:schemeClr val="tx2"/>
          </a:solidFill>
          <a:latin typeface="Times New Roman" pitchFamily="18" charset="0"/>
          <a:cs typeface="Times New Roman" pitchFamily="18" charset="0"/>
        </a:defRPr>
      </a:lvl2pPr>
      <a:lvl3pPr algn="ctr" rtl="0" eaLnBrk="0" fontAlgn="base" hangingPunct="0">
        <a:lnSpc>
          <a:spcPct val="85000"/>
        </a:lnSpc>
        <a:spcBef>
          <a:spcPct val="0"/>
        </a:spcBef>
        <a:spcAft>
          <a:spcPct val="0"/>
        </a:spcAft>
        <a:defRPr sz="4400" b="1">
          <a:solidFill>
            <a:schemeClr val="tx2"/>
          </a:solidFill>
          <a:latin typeface="Times New Roman" pitchFamily="18" charset="0"/>
          <a:cs typeface="Times New Roman" pitchFamily="18" charset="0"/>
        </a:defRPr>
      </a:lvl3pPr>
      <a:lvl4pPr algn="ctr" rtl="0" eaLnBrk="0" fontAlgn="base" hangingPunct="0">
        <a:lnSpc>
          <a:spcPct val="85000"/>
        </a:lnSpc>
        <a:spcBef>
          <a:spcPct val="0"/>
        </a:spcBef>
        <a:spcAft>
          <a:spcPct val="0"/>
        </a:spcAft>
        <a:defRPr sz="4400" b="1">
          <a:solidFill>
            <a:schemeClr val="tx2"/>
          </a:solidFill>
          <a:latin typeface="Times New Roman" pitchFamily="18" charset="0"/>
          <a:cs typeface="Times New Roman" pitchFamily="18" charset="0"/>
        </a:defRPr>
      </a:lvl4pPr>
      <a:lvl5pPr algn="ctr" rtl="0" eaLnBrk="0" fontAlgn="base" hangingPunct="0">
        <a:lnSpc>
          <a:spcPct val="85000"/>
        </a:lnSpc>
        <a:spcBef>
          <a:spcPct val="0"/>
        </a:spcBef>
        <a:spcAft>
          <a:spcPct val="0"/>
        </a:spcAft>
        <a:defRPr sz="4400" b="1">
          <a:solidFill>
            <a:schemeClr val="tx2"/>
          </a:solidFill>
          <a:latin typeface="Times New Roman" pitchFamily="18" charset="0"/>
          <a:cs typeface="Times New Roman" pitchFamily="18" charset="0"/>
        </a:defRPr>
      </a:lvl5pPr>
      <a:lvl6pPr marL="457200" algn="ctr" rtl="0" fontAlgn="base">
        <a:lnSpc>
          <a:spcPct val="85000"/>
        </a:lnSpc>
        <a:spcBef>
          <a:spcPct val="0"/>
        </a:spcBef>
        <a:spcAft>
          <a:spcPct val="0"/>
        </a:spcAft>
        <a:defRPr sz="4400" b="1">
          <a:solidFill>
            <a:schemeClr val="tx2"/>
          </a:solidFill>
          <a:latin typeface="Times New Roman" pitchFamily="18" charset="0"/>
          <a:cs typeface="Times New Roman" pitchFamily="18" charset="0"/>
        </a:defRPr>
      </a:lvl6pPr>
      <a:lvl7pPr marL="914400" algn="ctr" rtl="0" fontAlgn="base">
        <a:lnSpc>
          <a:spcPct val="85000"/>
        </a:lnSpc>
        <a:spcBef>
          <a:spcPct val="0"/>
        </a:spcBef>
        <a:spcAft>
          <a:spcPct val="0"/>
        </a:spcAft>
        <a:defRPr sz="4400" b="1">
          <a:solidFill>
            <a:schemeClr val="tx2"/>
          </a:solidFill>
          <a:latin typeface="Times New Roman" pitchFamily="18" charset="0"/>
          <a:cs typeface="Times New Roman" pitchFamily="18" charset="0"/>
        </a:defRPr>
      </a:lvl7pPr>
      <a:lvl8pPr marL="1371600" algn="ctr" rtl="0" fontAlgn="base">
        <a:lnSpc>
          <a:spcPct val="85000"/>
        </a:lnSpc>
        <a:spcBef>
          <a:spcPct val="0"/>
        </a:spcBef>
        <a:spcAft>
          <a:spcPct val="0"/>
        </a:spcAft>
        <a:defRPr sz="4400" b="1">
          <a:solidFill>
            <a:schemeClr val="tx2"/>
          </a:solidFill>
          <a:latin typeface="Times New Roman" pitchFamily="18" charset="0"/>
          <a:cs typeface="Times New Roman" pitchFamily="18" charset="0"/>
        </a:defRPr>
      </a:lvl8pPr>
      <a:lvl9pPr marL="1828800" algn="ctr" rtl="0" fontAlgn="base">
        <a:lnSpc>
          <a:spcPct val="85000"/>
        </a:lnSpc>
        <a:spcBef>
          <a:spcPct val="0"/>
        </a:spcBef>
        <a:spcAft>
          <a:spcPct val="0"/>
        </a:spcAft>
        <a:defRPr sz="4400" b="1">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lr>
          <a:schemeClr val="tx2"/>
        </a:buClr>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Blip>
          <a:blip r:embed="rId14"/>
        </a:buBlip>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Blip>
          <a:blip r:embed="rId15"/>
        </a:buBlip>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Blip>
          <a:blip r:embed="rId16"/>
        </a:buBlip>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Blip>
          <a:blip r:embed="rId17"/>
        </a:buBlip>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Blip>
          <a:blip r:embed="rId17"/>
        </a:buBlip>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Blip>
          <a:blip r:embed="rId17"/>
        </a:buBlip>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Blip>
          <a:blip r:embed="rId17"/>
        </a:buBlip>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Blip>
          <a:blip r:embed="rId17"/>
        </a:buBlip>
        <a:defRPr>
          <a:solidFill>
            <a:schemeClr val="tx1"/>
          </a:solidFill>
          <a:latin typeface="+mn-lt"/>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66FFFF"/>
            </a:gs>
            <a:gs pos="100000">
              <a:srgbClr val="FFFFFF"/>
            </a:gs>
          </a:gsLst>
          <a:lin ang="18900000" scaled="1"/>
        </a:gradFill>
        <a:effectLst/>
      </p:bgPr>
    </p:bg>
    <p:spTree>
      <p:nvGrpSpPr>
        <p:cNvPr id="1" name=""/>
        <p:cNvGrpSpPr/>
        <p:nvPr/>
      </p:nvGrpSpPr>
      <p:grpSpPr>
        <a:xfrm>
          <a:off x="0" y="0"/>
          <a:ext cx="0" cy="0"/>
          <a:chOff x="0" y="0"/>
          <a:chExt cx="0" cy="0"/>
        </a:xfrm>
      </p:grpSpPr>
      <p:sp>
        <p:nvSpPr>
          <p:cNvPr id="3074" name="Rectangle 107"/>
          <p:cNvSpPr>
            <a:spLocks noGrp="1" noChangeArrowheads="1"/>
          </p:cNvSpPr>
          <p:nvPr>
            <p:ph type="body" idx="1"/>
          </p:nvPr>
        </p:nvSpPr>
        <p:spPr bwMode="auto">
          <a:xfrm>
            <a:off x="809625" y="2214563"/>
            <a:ext cx="7958138"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3075" name="Rectangle 111"/>
          <p:cNvSpPr>
            <a:spLocks noGrp="1" noChangeArrowheads="1"/>
          </p:cNvSpPr>
          <p:nvPr>
            <p:ph type="title"/>
          </p:nvPr>
        </p:nvSpPr>
        <p:spPr bwMode="auto">
          <a:xfrm>
            <a:off x="1371600" y="457200"/>
            <a:ext cx="7239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smtClean="0"/>
              <a:t>Fare clic per modificare lo stile del titolo dello schema</a:t>
            </a:r>
          </a:p>
        </p:txBody>
      </p:sp>
      <p:pic>
        <p:nvPicPr>
          <p:cNvPr id="3076" name="Picture 121" descr="logouf"/>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382000" y="0"/>
            <a:ext cx="762000" cy="560388"/>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029" name="Text Box 122"/>
          <p:cNvSpPr txBox="1">
            <a:spLocks noChangeArrowheads="1"/>
          </p:cNvSpPr>
          <p:nvPr userDrawn="1"/>
        </p:nvSpPr>
        <p:spPr bwMode="auto">
          <a:xfrm>
            <a:off x="4648200" y="6575425"/>
            <a:ext cx="381000" cy="244475"/>
          </a:xfrm>
          <a:prstGeom prst="rect">
            <a:avLst/>
          </a:prstGeom>
          <a:noFill/>
          <a:ln>
            <a:noFill/>
          </a:ln>
          <a:effectLst/>
          <a:extLst/>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defRPr/>
            </a:pPr>
            <a:fld id="{D058A76C-DBDC-488E-B10B-D5CA7AD08880}" type="slidenum">
              <a:rPr lang="it-IT" sz="1000" b="0" i="0" u="none" smtClean="0">
                <a:solidFill>
                  <a:srgbClr val="003366"/>
                </a:solidFill>
                <a:latin typeface="Tahoma" pitchFamily="34" charset="0"/>
              </a:rPr>
              <a:pPr>
                <a:defRPr/>
              </a:pPr>
              <a:t>‹N›</a:t>
            </a:fld>
            <a:endParaRPr lang="it-IT" b="0" i="0" u="none" smtClean="0">
              <a:solidFill>
                <a:srgbClr val="003366"/>
              </a:solidFill>
              <a:latin typeface="Tahoma" pitchFamily="34" charset="0"/>
            </a:endParaRPr>
          </a:p>
        </p:txBody>
      </p:sp>
      <p:sp>
        <p:nvSpPr>
          <p:cNvPr id="1030" name="Text Box 123"/>
          <p:cNvSpPr txBox="1">
            <a:spLocks noChangeArrowheads="1"/>
          </p:cNvSpPr>
          <p:nvPr userDrawn="1"/>
        </p:nvSpPr>
        <p:spPr bwMode="auto">
          <a:xfrm>
            <a:off x="152400" y="6545263"/>
            <a:ext cx="2789238" cy="304800"/>
          </a:xfrm>
          <a:prstGeom prst="rect">
            <a:avLst/>
          </a:prstGeom>
          <a:noFill/>
          <a:ln>
            <a:noFill/>
          </a:ln>
          <a:effectLst/>
          <a:extLst/>
        </p:spPr>
        <p:txBody>
          <a:bodyPr wrap="none">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defRPr/>
            </a:pPr>
            <a:r>
              <a:rPr lang="it-IT" sz="1400" b="0" i="0" u="none" smtClean="0">
                <a:solidFill>
                  <a:srgbClr val="003366"/>
                </a:solidFill>
                <a:latin typeface="Tahoma" pitchFamily="34" charset="0"/>
              </a:rPr>
              <a:t>a cura di Unione Fiduciaria S.p.A.</a:t>
            </a:r>
            <a:endParaRPr lang="it-IT" sz="1600" b="0" i="0" u="none" smtClean="0">
              <a:solidFill>
                <a:srgbClr val="003366"/>
              </a:solidFill>
              <a:latin typeface="Tahoma" pitchFamily="34" charset="0"/>
            </a:endParaRPr>
          </a:p>
        </p:txBody>
      </p:sp>
    </p:spTree>
  </p:cSld>
  <p:clrMap bg1="lt1" tx1="dk1" bg2="lt2" tx2="dk2" accent1="accent1" accent2="accent2" accent3="accent3" accent4="accent4" accent5="accent5" accent6="accent6" hlink="hlink" folHlink="folHlink"/>
  <p:sldLayoutIdLst>
    <p:sldLayoutId id="2147483874"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ransition>
    <p:random/>
  </p:transition>
  <p:txStyles>
    <p:titleStyle>
      <a:lvl1pPr algn="ctr" rtl="0" eaLnBrk="0" fontAlgn="base" hangingPunct="0">
        <a:lnSpc>
          <a:spcPct val="85000"/>
        </a:lnSpc>
        <a:spcBef>
          <a:spcPct val="0"/>
        </a:spcBef>
        <a:spcAft>
          <a:spcPct val="0"/>
        </a:spcAft>
        <a:defRPr sz="4400" b="1">
          <a:solidFill>
            <a:schemeClr val="tx2"/>
          </a:solidFill>
          <a:latin typeface="+mj-lt"/>
          <a:ea typeface="+mj-ea"/>
          <a:cs typeface="+mj-cs"/>
        </a:defRPr>
      </a:lvl1pPr>
      <a:lvl2pPr algn="ctr" rtl="0" eaLnBrk="0" fontAlgn="base" hangingPunct="0">
        <a:lnSpc>
          <a:spcPct val="85000"/>
        </a:lnSpc>
        <a:spcBef>
          <a:spcPct val="0"/>
        </a:spcBef>
        <a:spcAft>
          <a:spcPct val="0"/>
        </a:spcAft>
        <a:defRPr sz="4400" b="1">
          <a:solidFill>
            <a:schemeClr val="tx2"/>
          </a:solidFill>
          <a:latin typeface="Times New Roman" pitchFamily="18" charset="0"/>
          <a:cs typeface="Times New Roman" pitchFamily="18" charset="0"/>
        </a:defRPr>
      </a:lvl2pPr>
      <a:lvl3pPr algn="ctr" rtl="0" eaLnBrk="0" fontAlgn="base" hangingPunct="0">
        <a:lnSpc>
          <a:spcPct val="85000"/>
        </a:lnSpc>
        <a:spcBef>
          <a:spcPct val="0"/>
        </a:spcBef>
        <a:spcAft>
          <a:spcPct val="0"/>
        </a:spcAft>
        <a:defRPr sz="4400" b="1">
          <a:solidFill>
            <a:schemeClr val="tx2"/>
          </a:solidFill>
          <a:latin typeface="Times New Roman" pitchFamily="18" charset="0"/>
          <a:cs typeface="Times New Roman" pitchFamily="18" charset="0"/>
        </a:defRPr>
      </a:lvl3pPr>
      <a:lvl4pPr algn="ctr" rtl="0" eaLnBrk="0" fontAlgn="base" hangingPunct="0">
        <a:lnSpc>
          <a:spcPct val="85000"/>
        </a:lnSpc>
        <a:spcBef>
          <a:spcPct val="0"/>
        </a:spcBef>
        <a:spcAft>
          <a:spcPct val="0"/>
        </a:spcAft>
        <a:defRPr sz="4400" b="1">
          <a:solidFill>
            <a:schemeClr val="tx2"/>
          </a:solidFill>
          <a:latin typeface="Times New Roman" pitchFamily="18" charset="0"/>
          <a:cs typeface="Times New Roman" pitchFamily="18" charset="0"/>
        </a:defRPr>
      </a:lvl4pPr>
      <a:lvl5pPr algn="ctr" rtl="0" eaLnBrk="0" fontAlgn="base" hangingPunct="0">
        <a:lnSpc>
          <a:spcPct val="85000"/>
        </a:lnSpc>
        <a:spcBef>
          <a:spcPct val="0"/>
        </a:spcBef>
        <a:spcAft>
          <a:spcPct val="0"/>
        </a:spcAft>
        <a:defRPr sz="4400" b="1">
          <a:solidFill>
            <a:schemeClr val="tx2"/>
          </a:solidFill>
          <a:latin typeface="Times New Roman" pitchFamily="18" charset="0"/>
          <a:cs typeface="Times New Roman" pitchFamily="18" charset="0"/>
        </a:defRPr>
      </a:lvl5pPr>
      <a:lvl6pPr marL="457200" algn="ctr" rtl="0" fontAlgn="base">
        <a:lnSpc>
          <a:spcPct val="85000"/>
        </a:lnSpc>
        <a:spcBef>
          <a:spcPct val="0"/>
        </a:spcBef>
        <a:spcAft>
          <a:spcPct val="0"/>
        </a:spcAft>
        <a:defRPr sz="4400" b="1">
          <a:solidFill>
            <a:schemeClr val="tx2"/>
          </a:solidFill>
          <a:latin typeface="Times New Roman" pitchFamily="18" charset="0"/>
          <a:cs typeface="Times New Roman" pitchFamily="18" charset="0"/>
        </a:defRPr>
      </a:lvl6pPr>
      <a:lvl7pPr marL="914400" algn="ctr" rtl="0" fontAlgn="base">
        <a:lnSpc>
          <a:spcPct val="85000"/>
        </a:lnSpc>
        <a:spcBef>
          <a:spcPct val="0"/>
        </a:spcBef>
        <a:spcAft>
          <a:spcPct val="0"/>
        </a:spcAft>
        <a:defRPr sz="4400" b="1">
          <a:solidFill>
            <a:schemeClr val="tx2"/>
          </a:solidFill>
          <a:latin typeface="Times New Roman" pitchFamily="18" charset="0"/>
          <a:cs typeface="Times New Roman" pitchFamily="18" charset="0"/>
        </a:defRPr>
      </a:lvl7pPr>
      <a:lvl8pPr marL="1371600" algn="ctr" rtl="0" fontAlgn="base">
        <a:lnSpc>
          <a:spcPct val="85000"/>
        </a:lnSpc>
        <a:spcBef>
          <a:spcPct val="0"/>
        </a:spcBef>
        <a:spcAft>
          <a:spcPct val="0"/>
        </a:spcAft>
        <a:defRPr sz="4400" b="1">
          <a:solidFill>
            <a:schemeClr val="tx2"/>
          </a:solidFill>
          <a:latin typeface="Times New Roman" pitchFamily="18" charset="0"/>
          <a:cs typeface="Times New Roman" pitchFamily="18" charset="0"/>
        </a:defRPr>
      </a:lvl8pPr>
      <a:lvl9pPr marL="1828800" algn="ctr" rtl="0" fontAlgn="base">
        <a:lnSpc>
          <a:spcPct val="85000"/>
        </a:lnSpc>
        <a:spcBef>
          <a:spcPct val="0"/>
        </a:spcBef>
        <a:spcAft>
          <a:spcPct val="0"/>
        </a:spcAft>
        <a:defRPr sz="4400" b="1">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lr>
          <a:schemeClr val="tx2"/>
        </a:buClr>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Blip>
          <a:blip r:embed="rId14"/>
        </a:buBlip>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Blip>
          <a:blip r:embed="rId15"/>
        </a:buBlip>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Blip>
          <a:blip r:embed="rId16"/>
        </a:buBlip>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Blip>
          <a:blip r:embed="rId17"/>
        </a:buBlip>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Blip>
          <a:blip r:embed="rId17"/>
        </a:buBlip>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Blip>
          <a:blip r:embed="rId17"/>
        </a:buBlip>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Blip>
          <a:blip r:embed="rId17"/>
        </a:buBlip>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Blip>
          <a:blip r:embed="rId17"/>
        </a:buBlip>
        <a:defRPr>
          <a:solidFill>
            <a:schemeClr val="tx1"/>
          </a:solidFill>
          <a:latin typeface="+mn-lt"/>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6.xml"/><Relationship Id="rId1" Type="http://schemas.openxmlformats.org/officeDocument/2006/relationships/slideLayout" Target="../slideLayouts/slideLayout17.xml"/><Relationship Id="rId4" Type="http://schemas.openxmlformats.org/officeDocument/2006/relationships/image" Target="../media/image10.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1371600" y="381000"/>
            <a:ext cx="6553200" cy="914400"/>
          </a:xfrm>
        </p:spPr>
        <p:txBody>
          <a:bodyPr/>
          <a:lstStyle/>
          <a:p>
            <a:pPr eaLnBrk="1" hangingPunct="1"/>
            <a:r>
              <a:rPr lang="it-IT" sz="2800" dirty="0" smtClean="0">
                <a:solidFill>
                  <a:schemeClr val="tx1"/>
                </a:solidFill>
                <a:latin typeface="Verdana" pitchFamily="34" charset="0"/>
              </a:rPr>
              <a:t>L</a:t>
            </a:r>
            <a:r>
              <a:rPr lang="it-IT" sz="2800" dirty="0" smtClean="0">
                <a:solidFill>
                  <a:schemeClr val="tx1"/>
                </a:solidFill>
                <a:latin typeface="Comic Sans MS" pitchFamily="66" charset="0"/>
              </a:rPr>
              <a:t>’</a:t>
            </a:r>
            <a:r>
              <a:rPr lang="it-IT" sz="2800" dirty="0" smtClean="0">
                <a:solidFill>
                  <a:schemeClr val="tx1"/>
                </a:solidFill>
                <a:latin typeface="Verdana" pitchFamily="34" charset="0"/>
              </a:rPr>
              <a:t>OBBLIGO:</a:t>
            </a:r>
            <a:br>
              <a:rPr lang="it-IT" sz="2800" dirty="0" smtClean="0">
                <a:solidFill>
                  <a:schemeClr val="tx1"/>
                </a:solidFill>
                <a:latin typeface="Verdana" pitchFamily="34" charset="0"/>
              </a:rPr>
            </a:br>
            <a:r>
              <a:rPr lang="it-IT" sz="2800" dirty="0" smtClean="0">
                <a:solidFill>
                  <a:schemeClr val="tx1"/>
                </a:solidFill>
                <a:latin typeface="Verdana" pitchFamily="34" charset="0"/>
              </a:rPr>
              <a:t>COSA SEGNALARE</a:t>
            </a:r>
          </a:p>
        </p:txBody>
      </p:sp>
      <p:sp>
        <p:nvSpPr>
          <p:cNvPr id="240646"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dirty="0">
              <a:solidFill>
                <a:srgbClr val="FF0000"/>
              </a:solidFill>
              <a:latin typeface="Arial" pitchFamily="34" charset="0"/>
            </a:endParaRPr>
          </a:p>
          <a:p>
            <a:pPr algn="ctr">
              <a:spcBef>
                <a:spcPct val="50000"/>
              </a:spcBef>
              <a:defRPr/>
            </a:pPr>
            <a:endParaRPr lang="it-IT" sz="3600" dirty="0">
              <a:solidFill>
                <a:srgbClr val="003366"/>
              </a:solidFill>
              <a:effectLst>
                <a:outerShdw blurRad="38100" dist="38100" dir="2700000" algn="tl">
                  <a:srgbClr val="C0C0C0"/>
                </a:outerShdw>
              </a:effectLst>
            </a:endParaRPr>
          </a:p>
          <a:p>
            <a:pPr algn="ctr">
              <a:spcBef>
                <a:spcPct val="50000"/>
              </a:spcBef>
              <a:defRPr/>
            </a:pPr>
            <a:endParaRPr lang="it-IT" sz="3600" i="0" dirty="0">
              <a:solidFill>
                <a:srgbClr val="003366"/>
              </a:solidFill>
            </a:endParaRPr>
          </a:p>
        </p:txBody>
      </p:sp>
      <p:sp>
        <p:nvSpPr>
          <p:cNvPr id="717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dirty="0">
              <a:solidFill>
                <a:srgbClr val="003366"/>
              </a:solidFill>
            </a:endParaRPr>
          </a:p>
          <a:p>
            <a:pPr eaLnBrk="0" hangingPunct="0"/>
            <a:endParaRPr lang="it-IT" sz="1200" b="0" i="0" u="none" dirty="0"/>
          </a:p>
          <a:p>
            <a:pPr eaLnBrk="0" hangingPunct="0"/>
            <a:endParaRPr lang="it-IT" sz="2400" b="0" i="0" u="none" dirty="0">
              <a:solidFill>
                <a:srgbClr val="003366"/>
              </a:solidFill>
            </a:endParaRPr>
          </a:p>
        </p:txBody>
      </p:sp>
      <p:sp>
        <p:nvSpPr>
          <p:cNvPr id="717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dirty="0">
              <a:solidFill>
                <a:srgbClr val="000000"/>
              </a:solidFill>
              <a:cs typeface="Arial" pitchFamily="34" charset="0"/>
            </a:endParaRPr>
          </a:p>
        </p:txBody>
      </p:sp>
      <p:sp>
        <p:nvSpPr>
          <p:cNvPr id="7174" name="Rectangle 10"/>
          <p:cNvSpPr>
            <a:spLocks noChangeArrowheads="1"/>
          </p:cNvSpPr>
          <p:nvPr/>
        </p:nvSpPr>
        <p:spPr bwMode="auto">
          <a:xfrm>
            <a:off x="457200" y="1676400"/>
            <a:ext cx="800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r>
              <a:rPr lang="it-IT" sz="2000" b="0" i="0" u="none" dirty="0">
                <a:solidFill>
                  <a:srgbClr val="000000"/>
                </a:solidFill>
                <a:latin typeface="Arial" pitchFamily="34" charset="0"/>
              </a:rPr>
              <a:t>	</a:t>
            </a:r>
          </a:p>
          <a:p>
            <a:pPr marL="457200" indent="-457200" eaLnBrk="0" hangingPunct="0"/>
            <a:endParaRPr lang="it-IT" sz="2000" b="0" i="0" u="none" dirty="0">
              <a:solidFill>
                <a:srgbClr val="000000"/>
              </a:solidFill>
              <a:latin typeface="Arial" pitchFamily="34" charset="0"/>
            </a:endParaRPr>
          </a:p>
          <a:p>
            <a:pPr marL="457200" indent="-457200" eaLnBrk="0" hangingPunct="0"/>
            <a:r>
              <a:rPr lang="it-IT" sz="2000" b="0" i="0" u="none" dirty="0">
                <a:solidFill>
                  <a:srgbClr val="000000"/>
                </a:solidFill>
                <a:latin typeface="Arial" pitchFamily="34" charset="0"/>
              </a:rPr>
              <a:t>	</a:t>
            </a:r>
          </a:p>
        </p:txBody>
      </p:sp>
      <p:sp>
        <p:nvSpPr>
          <p:cNvPr id="7175" name="Text Box 7"/>
          <p:cNvSpPr txBox="1">
            <a:spLocks noChangeArrowheads="1"/>
          </p:cNvSpPr>
          <p:nvPr/>
        </p:nvSpPr>
        <p:spPr bwMode="auto">
          <a:xfrm>
            <a:off x="914400" y="1889125"/>
            <a:ext cx="7239000"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2000" b="0" i="0" u="none" dirty="0">
                <a:solidFill>
                  <a:srgbClr val="003366"/>
                </a:solidFill>
                <a:latin typeface="Arial" pitchFamily="34" charset="0"/>
              </a:rPr>
              <a:t>I destinatari degli obblighi antiriciclaggio contenuti nel </a:t>
            </a:r>
            <a:r>
              <a:rPr lang="it-IT" sz="2000" b="0" i="0" u="none" dirty="0" err="1">
                <a:solidFill>
                  <a:srgbClr val="003366"/>
                </a:solidFill>
                <a:latin typeface="Arial" pitchFamily="34" charset="0"/>
              </a:rPr>
              <a:t>DLgs</a:t>
            </a:r>
            <a:r>
              <a:rPr lang="it-IT" sz="2000" b="0" i="0" u="none">
                <a:solidFill>
                  <a:srgbClr val="003366"/>
                </a:solidFill>
                <a:latin typeface="Arial" pitchFamily="34" charset="0"/>
              </a:rPr>
              <a:t> 231/2007 inviano alla UIF, una segnalazione di operazione sospetta quando </a:t>
            </a:r>
            <a:r>
              <a:rPr lang="it-IT" sz="2000" i="0" u="none">
                <a:solidFill>
                  <a:srgbClr val="003366"/>
                </a:solidFill>
                <a:latin typeface="Arial" pitchFamily="34" charset="0"/>
              </a:rPr>
              <a:t>sanno, sospettano o hanno motivi ragionevoli per sospettare che siano in corso o che siano state compiute o tentate operazioni di riciclaggio o di finanziamento del terrorismo. </a:t>
            </a:r>
          </a:p>
          <a:p>
            <a:pPr algn="just" eaLnBrk="1" hangingPunct="1">
              <a:spcBef>
                <a:spcPct val="50000"/>
              </a:spcBef>
            </a:pPr>
            <a:r>
              <a:rPr lang="it-IT" sz="2000" b="0" i="0" u="none">
                <a:solidFill>
                  <a:srgbClr val="003366"/>
                </a:solidFill>
                <a:latin typeface="Arial" pitchFamily="34" charset="0"/>
              </a:rPr>
              <a:t>Il sospetto è desunto dalle </a:t>
            </a:r>
            <a:r>
              <a:rPr lang="it-IT" sz="2000" b="0" i="0">
                <a:solidFill>
                  <a:srgbClr val="003366"/>
                </a:solidFill>
                <a:latin typeface="Arial" pitchFamily="34" charset="0"/>
              </a:rPr>
              <a:t>caratteristiche, entità, natura dell'operazione o da qualsivoglia altra circostanza conosciuta </a:t>
            </a:r>
            <a:r>
              <a:rPr lang="it-IT" sz="2000" b="0" i="0" u="none">
                <a:solidFill>
                  <a:srgbClr val="003366"/>
                </a:solidFill>
                <a:latin typeface="Arial" pitchFamily="34" charset="0"/>
              </a:rPr>
              <a:t>in ragione delle funzioni esercitate, tenuto conto anche della</a:t>
            </a:r>
            <a:r>
              <a:rPr lang="it-IT" sz="2000" b="0" i="0">
                <a:solidFill>
                  <a:srgbClr val="003366"/>
                </a:solidFill>
                <a:latin typeface="Arial" pitchFamily="34" charset="0"/>
              </a:rPr>
              <a:t> capacità economica e dell'attività svolta dal soggetto </a:t>
            </a:r>
            <a:r>
              <a:rPr lang="it-IT" sz="2000" b="0" i="0" u="none">
                <a:solidFill>
                  <a:srgbClr val="003366"/>
                </a:solidFill>
                <a:latin typeface="Arial" pitchFamily="34" charset="0"/>
              </a:rPr>
              <a:t>cui è riferita, in base agli elementi a disposizione dei segnalanti, acquisiti nell'ambito dell'attività svolta ovvero a seguito del conferimento di un incarico.</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1371600" y="381000"/>
            <a:ext cx="6781800" cy="914400"/>
          </a:xfrm>
        </p:spPr>
        <p:txBody>
          <a:bodyPr/>
          <a:lstStyle/>
          <a:p>
            <a:pPr eaLnBrk="1" hangingPunct="1"/>
            <a:r>
              <a:rPr lang="it-IT" sz="2800" smtClean="0">
                <a:solidFill>
                  <a:schemeClr val="tx1"/>
                </a:solidFill>
                <a:latin typeface="Verdana" pitchFamily="34" charset="0"/>
              </a:rPr>
              <a:t>QUANDO </a:t>
            </a:r>
            <a:r>
              <a:rPr lang="it-IT" sz="2800" smtClean="0">
                <a:solidFill>
                  <a:schemeClr val="tx1"/>
                </a:solidFill>
                <a:latin typeface="Comic Sans MS" pitchFamily="66" charset="0"/>
              </a:rPr>
              <a:t>“</a:t>
            </a:r>
            <a:r>
              <a:rPr lang="it-IT" sz="2800" smtClean="0">
                <a:solidFill>
                  <a:schemeClr val="tx1"/>
                </a:solidFill>
                <a:latin typeface="Verdana" pitchFamily="34" charset="0"/>
              </a:rPr>
              <a:t>SOSPETTARE</a:t>
            </a:r>
            <a:r>
              <a:rPr lang="it-IT" sz="2800" smtClean="0">
                <a:solidFill>
                  <a:schemeClr val="tx1"/>
                </a:solidFill>
                <a:latin typeface="Comic Sans MS" pitchFamily="66" charset="0"/>
              </a:rPr>
              <a:t>”</a:t>
            </a:r>
            <a:endParaRPr lang="it-IT" sz="2800" smtClean="0">
              <a:solidFill>
                <a:schemeClr val="tx1"/>
              </a:solidFill>
              <a:latin typeface="Verdana" pitchFamily="34" charset="0"/>
            </a:endParaRPr>
          </a:p>
        </p:txBody>
      </p:sp>
      <p:sp>
        <p:nvSpPr>
          <p:cNvPr id="240646"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1229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229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12294" name="Rectangle 10"/>
          <p:cNvSpPr>
            <a:spLocks noChangeArrowheads="1"/>
          </p:cNvSpPr>
          <p:nvPr/>
        </p:nvSpPr>
        <p:spPr bwMode="auto">
          <a:xfrm>
            <a:off x="457200" y="1676400"/>
            <a:ext cx="800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p:txBody>
      </p:sp>
      <p:sp>
        <p:nvSpPr>
          <p:cNvPr id="12295" name="Text Box 7"/>
          <p:cNvSpPr txBox="1">
            <a:spLocks noChangeArrowheads="1"/>
          </p:cNvSpPr>
          <p:nvPr/>
        </p:nvSpPr>
        <p:spPr bwMode="auto">
          <a:xfrm>
            <a:off x="152400" y="1447800"/>
            <a:ext cx="8839200"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2000" b="0" i="0" u="none">
                <a:solidFill>
                  <a:srgbClr val="003366"/>
                </a:solidFill>
                <a:latin typeface="Arial" pitchFamily="34" charset="0"/>
              </a:rPr>
              <a:t>E’ necessario preliminarmente considerare:</a:t>
            </a:r>
          </a:p>
          <a:p>
            <a:pPr algn="just" eaLnBrk="1" hangingPunct="1">
              <a:spcBef>
                <a:spcPct val="50000"/>
              </a:spcBef>
              <a:buFont typeface="Wingdings" pitchFamily="2" charset="2"/>
              <a:buChar char="Ø"/>
            </a:pPr>
            <a:r>
              <a:rPr lang="it-IT" sz="2000" b="0" i="0" u="none">
                <a:solidFill>
                  <a:srgbClr val="003366"/>
                </a:solidFill>
                <a:latin typeface="Arial" pitchFamily="34" charset="0"/>
              </a:rPr>
              <a:t> i connotati oggettivi delle operazioni (caratteristiche, entità, natura), </a:t>
            </a:r>
          </a:p>
          <a:p>
            <a:pPr algn="just" eaLnBrk="1" hangingPunct="1">
              <a:spcBef>
                <a:spcPct val="50000"/>
              </a:spcBef>
              <a:buFont typeface="Wingdings" pitchFamily="2" charset="2"/>
              <a:buChar char="Ø"/>
            </a:pPr>
            <a:r>
              <a:rPr lang="it-IT" sz="2000" b="0" i="0" u="none">
                <a:solidFill>
                  <a:srgbClr val="003366"/>
                </a:solidFill>
                <a:latin typeface="Arial" pitchFamily="34" charset="0"/>
              </a:rPr>
              <a:t> i profili soggettivi del cliente (capacità economica e attività svolta) </a:t>
            </a:r>
          </a:p>
          <a:p>
            <a:pPr algn="just" eaLnBrk="1" hangingPunct="1">
              <a:spcBef>
                <a:spcPct val="50000"/>
              </a:spcBef>
              <a:buFont typeface="Wingdings" pitchFamily="2" charset="2"/>
              <a:buChar char="Ø"/>
            </a:pPr>
            <a:r>
              <a:rPr lang="it-IT" sz="2000" b="0" i="0" u="none">
                <a:solidFill>
                  <a:srgbClr val="003366"/>
                </a:solidFill>
                <a:latin typeface="Arial" pitchFamily="34" charset="0"/>
              </a:rPr>
              <a:t> ogni altra circostanza conosciuta a ragione delle funzioni esercitate</a:t>
            </a:r>
          </a:p>
          <a:p>
            <a:pPr algn="just" eaLnBrk="1" hangingPunct="1">
              <a:spcBef>
                <a:spcPct val="50000"/>
              </a:spcBef>
            </a:pPr>
            <a:r>
              <a:rPr lang="it-IT" sz="2000" b="0" i="0" u="none">
                <a:solidFill>
                  <a:srgbClr val="003366"/>
                </a:solidFill>
                <a:latin typeface="Arial" pitchFamily="34" charset="0"/>
              </a:rPr>
              <a:t>Per svolgere tale valutazione considerare anche le:</a:t>
            </a:r>
          </a:p>
          <a:p>
            <a:pPr algn="just" eaLnBrk="1" hangingPunct="1">
              <a:spcBef>
                <a:spcPct val="50000"/>
              </a:spcBef>
            </a:pPr>
            <a:endParaRPr lang="it-IT" sz="2000" b="0" i="0" u="none">
              <a:solidFill>
                <a:srgbClr val="003366"/>
              </a:solidFill>
              <a:latin typeface="Arial" pitchFamily="34" charset="0"/>
            </a:endParaRPr>
          </a:p>
          <a:p>
            <a:pPr algn="ctr" eaLnBrk="1" hangingPunct="1">
              <a:spcBef>
                <a:spcPct val="50000"/>
              </a:spcBef>
            </a:pPr>
            <a:r>
              <a:rPr lang="it-IT" sz="2000" i="0" u="none">
                <a:solidFill>
                  <a:srgbClr val="003366"/>
                </a:solidFill>
                <a:latin typeface="Arial" pitchFamily="34" charset="0"/>
              </a:rPr>
              <a:t>“NUOVI INDICI DI ANOMALIA EMANATI DA BANCA D’ITALIA IL 24 AGOSTO 2010 E LE VARIE COMUNICAZIONI EMANATE DALL’UIF</a:t>
            </a:r>
          </a:p>
        </p:txBody>
      </p:sp>
    </p:spTree>
    <p:extLst>
      <p:ext uri="{BB962C8B-B14F-4D97-AF65-F5344CB8AC3E}">
        <p14:creationId xmlns:p14="http://schemas.microsoft.com/office/powerpoint/2010/main" val="5081089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1371600" y="381000"/>
            <a:ext cx="6781800" cy="914400"/>
          </a:xfrm>
        </p:spPr>
        <p:txBody>
          <a:bodyPr/>
          <a:lstStyle/>
          <a:p>
            <a:pPr eaLnBrk="1" hangingPunct="1"/>
            <a:r>
              <a:rPr lang="it-IT" sz="2800" dirty="0" smtClean="0">
                <a:solidFill>
                  <a:schemeClr val="tx1"/>
                </a:solidFill>
                <a:latin typeface="Verdana" pitchFamily="34" charset="0"/>
              </a:rPr>
              <a:t>QUANDO </a:t>
            </a:r>
            <a:r>
              <a:rPr lang="it-IT" sz="2800" dirty="0" smtClean="0">
                <a:solidFill>
                  <a:schemeClr val="tx1"/>
                </a:solidFill>
                <a:latin typeface="Comic Sans MS" pitchFamily="66" charset="0"/>
              </a:rPr>
              <a:t>“</a:t>
            </a:r>
            <a:r>
              <a:rPr lang="it-IT" sz="2800" dirty="0" smtClean="0">
                <a:solidFill>
                  <a:schemeClr val="tx1"/>
                </a:solidFill>
                <a:latin typeface="Verdana" pitchFamily="34" charset="0"/>
              </a:rPr>
              <a:t>SEGNALARE</a:t>
            </a:r>
            <a:r>
              <a:rPr lang="it-IT" sz="2800" dirty="0" smtClean="0">
                <a:solidFill>
                  <a:schemeClr val="tx1"/>
                </a:solidFill>
                <a:latin typeface="Comic Sans MS" pitchFamily="66" charset="0"/>
              </a:rPr>
              <a:t>”</a:t>
            </a:r>
            <a:endParaRPr lang="it-IT" sz="2800" dirty="0" smtClean="0">
              <a:solidFill>
                <a:schemeClr val="tx1"/>
              </a:solidFill>
              <a:latin typeface="Verdana" pitchFamily="34" charset="0"/>
            </a:endParaRPr>
          </a:p>
        </p:txBody>
      </p:sp>
      <p:sp>
        <p:nvSpPr>
          <p:cNvPr id="240646"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1229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229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12294" name="Rectangle 10"/>
          <p:cNvSpPr>
            <a:spLocks noChangeArrowheads="1"/>
          </p:cNvSpPr>
          <p:nvPr/>
        </p:nvSpPr>
        <p:spPr bwMode="auto">
          <a:xfrm>
            <a:off x="457200" y="1676400"/>
            <a:ext cx="800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p:txBody>
      </p:sp>
      <p:sp>
        <p:nvSpPr>
          <p:cNvPr id="12295" name="Text Box 7"/>
          <p:cNvSpPr txBox="1">
            <a:spLocks noChangeArrowheads="1"/>
          </p:cNvSpPr>
          <p:nvPr/>
        </p:nvSpPr>
        <p:spPr bwMode="auto">
          <a:xfrm>
            <a:off x="152400" y="1676538"/>
            <a:ext cx="8839200"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2000" b="0" i="0" u="none" dirty="0" smtClean="0">
                <a:solidFill>
                  <a:srgbClr val="003366"/>
                </a:solidFill>
                <a:latin typeface="Arial" pitchFamily="34" charset="0"/>
              </a:rPr>
              <a:t>Le segnalazioni devono essere effettuate senza ritardo quando il soggetto tenuto alla segnalazione viene a conoscenza di elementi di sospetto, ove possibile prima di eseguire l’operazione.</a:t>
            </a:r>
          </a:p>
          <a:p>
            <a:pPr algn="just" eaLnBrk="1" hangingPunct="1">
              <a:spcBef>
                <a:spcPct val="50000"/>
              </a:spcBef>
            </a:pPr>
            <a:r>
              <a:rPr lang="it-IT" sz="2000" b="0" i="0" u="none" dirty="0" smtClean="0">
                <a:solidFill>
                  <a:srgbClr val="003366"/>
                </a:solidFill>
                <a:latin typeface="Arial" pitchFamily="34" charset="0"/>
              </a:rPr>
              <a:t>I soggetti tenuti alla segnalazione si astengono dal compimento dell’operazione fino a segnalazione avvenuta.</a:t>
            </a:r>
          </a:p>
          <a:p>
            <a:pPr algn="just" eaLnBrk="1" hangingPunct="1">
              <a:spcBef>
                <a:spcPct val="50000"/>
              </a:spcBef>
            </a:pPr>
            <a:r>
              <a:rPr lang="it-IT" sz="2000" b="0" i="0" u="none" dirty="0" smtClean="0">
                <a:solidFill>
                  <a:srgbClr val="003366"/>
                </a:solidFill>
                <a:latin typeface="Arial" pitchFamily="34" charset="0"/>
              </a:rPr>
              <a:t>Eccezioni:</a:t>
            </a:r>
          </a:p>
          <a:p>
            <a:pPr marL="342900" indent="-342900" algn="just" eaLnBrk="1" hangingPunct="1">
              <a:spcBef>
                <a:spcPct val="50000"/>
              </a:spcBef>
              <a:buFontTx/>
              <a:buChar char="-"/>
            </a:pPr>
            <a:r>
              <a:rPr lang="it-IT" sz="2000" b="0" i="0" u="none" dirty="0" smtClean="0">
                <a:solidFill>
                  <a:srgbClr val="003366"/>
                </a:solidFill>
                <a:latin typeface="Arial" pitchFamily="34" charset="0"/>
              </a:rPr>
              <a:t>Astensione impossibile tenuto conto della normale operatività;</a:t>
            </a:r>
          </a:p>
          <a:p>
            <a:pPr marL="342900" indent="-342900" algn="just" eaLnBrk="1" hangingPunct="1">
              <a:spcBef>
                <a:spcPct val="50000"/>
              </a:spcBef>
              <a:buFontTx/>
              <a:buChar char="-"/>
            </a:pPr>
            <a:r>
              <a:rPr lang="it-IT" sz="2000" b="0" i="0" u="none" dirty="0" smtClean="0">
                <a:solidFill>
                  <a:srgbClr val="003366"/>
                </a:solidFill>
                <a:latin typeface="Arial" pitchFamily="34" charset="0"/>
              </a:rPr>
              <a:t>Astensione di ostacolo alle indagini. </a:t>
            </a:r>
            <a:endParaRPr lang="it-IT" sz="2000" b="0" i="0" u="none" dirty="0">
              <a:solidFill>
                <a:srgbClr val="003366"/>
              </a:solidFill>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1371600" y="457200"/>
            <a:ext cx="6553200" cy="914400"/>
          </a:xfrm>
        </p:spPr>
        <p:txBody>
          <a:bodyPr/>
          <a:lstStyle/>
          <a:p>
            <a:pPr eaLnBrk="1" hangingPunct="1"/>
            <a:r>
              <a:rPr lang="it-IT" sz="2800" smtClean="0">
                <a:solidFill>
                  <a:schemeClr val="tx1"/>
                </a:solidFill>
                <a:latin typeface="Verdana" pitchFamily="34" charset="0"/>
              </a:rPr>
              <a:t>L</a:t>
            </a:r>
            <a:r>
              <a:rPr lang="it-IT" sz="2800" smtClean="0">
                <a:solidFill>
                  <a:schemeClr val="tx1"/>
                </a:solidFill>
                <a:latin typeface="Comic Sans MS" pitchFamily="66" charset="0"/>
              </a:rPr>
              <a:t>’</a:t>
            </a:r>
            <a:r>
              <a:rPr lang="it-IT" sz="2800" smtClean="0">
                <a:solidFill>
                  <a:schemeClr val="tx1"/>
                </a:solidFill>
                <a:latin typeface="Verdana" pitchFamily="34" charset="0"/>
              </a:rPr>
              <a:t>OBBLIGO:</a:t>
            </a:r>
            <a:br>
              <a:rPr lang="it-IT" sz="2800" smtClean="0">
                <a:solidFill>
                  <a:schemeClr val="tx1"/>
                </a:solidFill>
                <a:latin typeface="Verdana" pitchFamily="34" charset="0"/>
              </a:rPr>
            </a:br>
            <a:r>
              <a:rPr lang="it-IT" sz="2800" smtClean="0">
                <a:solidFill>
                  <a:schemeClr val="tx1"/>
                </a:solidFill>
                <a:latin typeface="Verdana" pitchFamily="34" charset="0"/>
              </a:rPr>
              <a:t>COME SEGNALARE</a:t>
            </a:r>
          </a:p>
        </p:txBody>
      </p:sp>
      <p:sp>
        <p:nvSpPr>
          <p:cNvPr id="240646" name="Text Box 6"/>
          <p:cNvSpPr txBox="1">
            <a:spLocks noChangeArrowheads="1"/>
          </p:cNvSpPr>
          <p:nvPr/>
        </p:nvSpPr>
        <p:spPr bwMode="auto">
          <a:xfrm>
            <a:off x="533400" y="2527300"/>
            <a:ext cx="7696200" cy="2246769"/>
          </a:xfrm>
          <a:prstGeom prst="rect">
            <a:avLst/>
          </a:prstGeom>
          <a:noFill/>
          <a:ln w="9525">
            <a:noFill/>
            <a:miter lim="800000"/>
            <a:headEnd/>
            <a:tailEnd/>
          </a:ln>
          <a:effectLst/>
        </p:spPr>
        <p:txBody>
          <a:bodyPr>
            <a:spAutoFit/>
          </a:bodyPr>
          <a:lstStyle/>
          <a:p>
            <a:pPr algn="just"/>
            <a:r>
              <a:rPr lang="en-US" sz="2000" b="0" i="0" u="none" dirty="0">
                <a:solidFill>
                  <a:schemeClr val="tx1"/>
                </a:solidFill>
                <a:latin typeface="Arial" pitchFamily="34" charset="0"/>
              </a:rPr>
              <a:t>Le segnalazioni di </a:t>
            </a:r>
            <a:r>
              <a:rPr lang="en-US" sz="2000" b="0" i="0" u="none" dirty="0" err="1">
                <a:solidFill>
                  <a:schemeClr val="tx1"/>
                </a:solidFill>
                <a:latin typeface="Arial" pitchFamily="34" charset="0"/>
              </a:rPr>
              <a:t>operazioni</a:t>
            </a:r>
            <a:r>
              <a:rPr lang="en-US" sz="2000" b="0" i="0" u="none" dirty="0">
                <a:solidFill>
                  <a:schemeClr val="tx1"/>
                </a:solidFill>
                <a:latin typeface="Arial" pitchFamily="34" charset="0"/>
              </a:rPr>
              <a:t> </a:t>
            </a:r>
            <a:r>
              <a:rPr lang="en-US" sz="2000" b="0" i="0" u="none" dirty="0" err="1">
                <a:solidFill>
                  <a:schemeClr val="tx1"/>
                </a:solidFill>
                <a:latin typeface="Arial" pitchFamily="34" charset="0"/>
              </a:rPr>
              <a:t>sospette</a:t>
            </a:r>
            <a:r>
              <a:rPr lang="en-US" sz="2000" b="0" i="0" u="none" dirty="0">
                <a:solidFill>
                  <a:schemeClr val="tx1"/>
                </a:solidFill>
                <a:latin typeface="Arial" pitchFamily="34" charset="0"/>
              </a:rPr>
              <a:t>  </a:t>
            </a:r>
            <a:r>
              <a:rPr lang="en-US" sz="2000" b="0" i="0" u="none" dirty="0" err="1">
                <a:solidFill>
                  <a:schemeClr val="tx1"/>
                </a:solidFill>
                <a:latin typeface="Arial" pitchFamily="34" charset="0"/>
              </a:rPr>
              <a:t>effettuate</a:t>
            </a:r>
            <a:r>
              <a:rPr lang="en-US" sz="2000" b="0" i="0" u="none" dirty="0">
                <a:solidFill>
                  <a:schemeClr val="tx1"/>
                </a:solidFill>
                <a:latin typeface="Arial" pitchFamily="34" charset="0"/>
              </a:rPr>
              <a:t> in </a:t>
            </a:r>
            <a:r>
              <a:rPr lang="en-US" sz="2000" b="0" i="0" u="none" dirty="0" err="1">
                <a:solidFill>
                  <a:schemeClr val="tx1"/>
                </a:solidFill>
                <a:latin typeface="Arial" pitchFamily="34" charset="0"/>
              </a:rPr>
              <a:t>buona</a:t>
            </a:r>
            <a:r>
              <a:rPr lang="en-US" sz="2000" b="0" i="0" u="none" dirty="0">
                <a:solidFill>
                  <a:schemeClr val="tx1"/>
                </a:solidFill>
                <a:latin typeface="Arial" pitchFamily="34" charset="0"/>
              </a:rPr>
              <a:t> </a:t>
            </a:r>
            <a:r>
              <a:rPr lang="en-US" sz="2000" b="0" i="0" u="none" dirty="0" err="1">
                <a:solidFill>
                  <a:schemeClr val="tx1"/>
                </a:solidFill>
                <a:latin typeface="Arial" pitchFamily="34" charset="0"/>
              </a:rPr>
              <a:t>fede</a:t>
            </a:r>
            <a:r>
              <a:rPr lang="en-US" sz="2000" b="0" i="0" u="none" dirty="0">
                <a:solidFill>
                  <a:schemeClr val="tx1"/>
                </a:solidFill>
                <a:latin typeface="Arial" pitchFamily="34" charset="0"/>
              </a:rPr>
              <a:t> </a:t>
            </a:r>
            <a:endParaRPr lang="en-US" sz="2000" b="0" i="0" u="none" dirty="0" smtClean="0">
              <a:solidFill>
                <a:schemeClr val="tx1"/>
              </a:solidFill>
              <a:latin typeface="Arial" pitchFamily="34" charset="0"/>
            </a:endParaRPr>
          </a:p>
          <a:p>
            <a:pPr marL="342900" indent="-342900" algn="just">
              <a:buFontTx/>
              <a:buChar char="-"/>
            </a:pPr>
            <a:r>
              <a:rPr lang="en-US" sz="2000" b="0" i="0" u="none" dirty="0" smtClean="0">
                <a:solidFill>
                  <a:schemeClr val="tx1"/>
                </a:solidFill>
                <a:latin typeface="Arial" pitchFamily="34" charset="0"/>
              </a:rPr>
              <a:t>non </a:t>
            </a:r>
            <a:r>
              <a:rPr lang="en-US" sz="2000" b="0" i="0" u="none" dirty="0" err="1">
                <a:solidFill>
                  <a:schemeClr val="tx1"/>
                </a:solidFill>
                <a:latin typeface="Arial" pitchFamily="34" charset="0"/>
              </a:rPr>
              <a:t>costituiscono</a:t>
            </a:r>
            <a:r>
              <a:rPr lang="en-US" sz="2000" b="0" i="0" u="none" dirty="0">
                <a:solidFill>
                  <a:schemeClr val="tx1"/>
                </a:solidFill>
                <a:latin typeface="Arial" pitchFamily="34" charset="0"/>
              </a:rPr>
              <a:t> </a:t>
            </a:r>
            <a:r>
              <a:rPr lang="en-US" sz="2000" b="0" i="0" u="none" dirty="0" err="1">
                <a:solidFill>
                  <a:schemeClr val="tx1"/>
                </a:solidFill>
                <a:latin typeface="Arial" pitchFamily="34" charset="0"/>
              </a:rPr>
              <a:t>violazione</a:t>
            </a:r>
            <a:r>
              <a:rPr lang="en-US" sz="2000" b="0" i="0" u="none" dirty="0">
                <a:solidFill>
                  <a:schemeClr val="tx1"/>
                </a:solidFill>
                <a:latin typeface="Arial" pitchFamily="34" charset="0"/>
              </a:rPr>
              <a:t> di </a:t>
            </a:r>
            <a:r>
              <a:rPr lang="en-US" sz="2000" b="0" i="0" u="none" dirty="0" err="1">
                <a:solidFill>
                  <a:schemeClr val="tx1"/>
                </a:solidFill>
                <a:latin typeface="Arial" pitchFamily="34" charset="0"/>
              </a:rPr>
              <a:t>obblighi</a:t>
            </a:r>
            <a:r>
              <a:rPr lang="en-US" sz="2000" b="0" i="0" u="none" dirty="0">
                <a:solidFill>
                  <a:schemeClr val="tx1"/>
                </a:solidFill>
                <a:latin typeface="Arial" pitchFamily="34" charset="0"/>
              </a:rPr>
              <a:t> di </a:t>
            </a:r>
            <a:r>
              <a:rPr lang="en-US" sz="2000" b="0" i="0" u="none" dirty="0" err="1">
                <a:solidFill>
                  <a:schemeClr val="tx1"/>
                </a:solidFill>
                <a:latin typeface="Arial" pitchFamily="34" charset="0"/>
              </a:rPr>
              <a:t>segretezza</a:t>
            </a:r>
            <a:r>
              <a:rPr lang="en-US" sz="2000" b="0" i="0" u="none" dirty="0">
                <a:solidFill>
                  <a:schemeClr val="tx1"/>
                </a:solidFill>
                <a:latin typeface="Arial" pitchFamily="34" charset="0"/>
              </a:rPr>
              <a:t>, del </a:t>
            </a:r>
            <a:r>
              <a:rPr lang="en-US" sz="2000" b="0" i="0" u="none" dirty="0" err="1">
                <a:solidFill>
                  <a:schemeClr val="tx1"/>
                </a:solidFill>
                <a:latin typeface="Arial" pitchFamily="34" charset="0"/>
              </a:rPr>
              <a:t>segreto</a:t>
            </a:r>
            <a:r>
              <a:rPr lang="en-US" sz="2000" b="0" i="0" u="none" dirty="0">
                <a:solidFill>
                  <a:schemeClr val="tx1"/>
                </a:solidFill>
                <a:latin typeface="Arial" pitchFamily="34" charset="0"/>
              </a:rPr>
              <a:t> </a:t>
            </a:r>
            <a:r>
              <a:rPr lang="en-US" sz="2000" b="0" i="0" u="none" dirty="0" err="1">
                <a:solidFill>
                  <a:schemeClr val="tx1"/>
                </a:solidFill>
                <a:latin typeface="Arial" pitchFamily="34" charset="0"/>
              </a:rPr>
              <a:t>professionale</a:t>
            </a:r>
            <a:r>
              <a:rPr lang="en-US" sz="2000" b="0" i="0" u="none" dirty="0">
                <a:solidFill>
                  <a:schemeClr val="tx1"/>
                </a:solidFill>
                <a:latin typeface="Arial" pitchFamily="34" charset="0"/>
              </a:rPr>
              <a:t> o di </a:t>
            </a:r>
            <a:r>
              <a:rPr lang="en-US" sz="2000" b="0" i="0" u="none" dirty="0" err="1">
                <a:solidFill>
                  <a:schemeClr val="tx1"/>
                </a:solidFill>
                <a:latin typeface="Arial" pitchFamily="34" charset="0"/>
              </a:rPr>
              <a:t>eventuali</a:t>
            </a:r>
            <a:r>
              <a:rPr lang="en-US" sz="2000" b="0" i="0" u="none" dirty="0">
                <a:solidFill>
                  <a:schemeClr val="tx1"/>
                </a:solidFill>
                <a:latin typeface="Arial" pitchFamily="34" charset="0"/>
              </a:rPr>
              <a:t> </a:t>
            </a:r>
            <a:r>
              <a:rPr lang="en-US" sz="2000" b="0" i="0" u="none" dirty="0" err="1">
                <a:solidFill>
                  <a:schemeClr val="tx1"/>
                </a:solidFill>
                <a:latin typeface="Arial" pitchFamily="34" charset="0"/>
              </a:rPr>
              <a:t>restrizioni</a:t>
            </a:r>
            <a:r>
              <a:rPr lang="en-US" sz="2000" b="0" i="0" u="none" dirty="0">
                <a:solidFill>
                  <a:schemeClr val="tx1"/>
                </a:solidFill>
                <a:latin typeface="Arial" pitchFamily="34" charset="0"/>
              </a:rPr>
              <a:t> </a:t>
            </a:r>
            <a:r>
              <a:rPr lang="en-US" sz="2000" b="0" i="0" u="none" dirty="0" err="1">
                <a:solidFill>
                  <a:schemeClr val="tx1"/>
                </a:solidFill>
                <a:latin typeface="Arial" pitchFamily="34" charset="0"/>
              </a:rPr>
              <a:t>contrattuali</a:t>
            </a:r>
            <a:r>
              <a:rPr lang="en-US" sz="2000" b="0" i="0" u="none" dirty="0">
                <a:solidFill>
                  <a:schemeClr val="tx1"/>
                </a:solidFill>
                <a:latin typeface="Arial" pitchFamily="34" charset="0"/>
              </a:rPr>
              <a:t>, legislative, </a:t>
            </a:r>
            <a:r>
              <a:rPr lang="en-US" sz="2000" b="0" i="0" u="none" dirty="0" err="1">
                <a:solidFill>
                  <a:schemeClr val="tx1"/>
                </a:solidFill>
                <a:latin typeface="Arial" pitchFamily="34" charset="0"/>
              </a:rPr>
              <a:t>regolamentari</a:t>
            </a:r>
            <a:r>
              <a:rPr lang="en-US" sz="2000" b="0" i="0" u="none" dirty="0">
                <a:solidFill>
                  <a:schemeClr val="tx1"/>
                </a:solidFill>
                <a:latin typeface="Arial" pitchFamily="34" charset="0"/>
              </a:rPr>
              <a:t> o </a:t>
            </a:r>
            <a:r>
              <a:rPr lang="en-US" sz="2000" b="0" i="0" u="none" dirty="0" err="1">
                <a:solidFill>
                  <a:schemeClr val="tx1"/>
                </a:solidFill>
                <a:latin typeface="Arial" pitchFamily="34" charset="0"/>
              </a:rPr>
              <a:t>amministrative</a:t>
            </a:r>
            <a:r>
              <a:rPr lang="en-US" sz="2000" b="0" i="0" u="none" dirty="0">
                <a:solidFill>
                  <a:schemeClr val="tx1"/>
                </a:solidFill>
                <a:latin typeface="Arial" pitchFamily="34" charset="0"/>
              </a:rPr>
              <a:t> </a:t>
            </a:r>
            <a:r>
              <a:rPr lang="en-US" sz="2000" b="0" i="0" u="none" dirty="0" err="1">
                <a:solidFill>
                  <a:schemeClr val="tx1"/>
                </a:solidFill>
                <a:latin typeface="Arial" pitchFamily="34" charset="0"/>
              </a:rPr>
              <a:t>alla</a:t>
            </a:r>
            <a:r>
              <a:rPr lang="en-US" sz="2000" b="0" i="0" u="none" dirty="0">
                <a:solidFill>
                  <a:schemeClr val="tx1"/>
                </a:solidFill>
                <a:latin typeface="Arial" pitchFamily="34" charset="0"/>
              </a:rPr>
              <a:t> </a:t>
            </a:r>
            <a:r>
              <a:rPr lang="en-US" sz="2000" b="0" i="0" u="none" dirty="0" err="1">
                <a:solidFill>
                  <a:schemeClr val="tx1"/>
                </a:solidFill>
                <a:latin typeface="Arial" pitchFamily="34" charset="0"/>
              </a:rPr>
              <a:t>comunicazione</a:t>
            </a:r>
            <a:r>
              <a:rPr lang="en-US" sz="2000" b="0" i="0" u="none" dirty="0">
                <a:solidFill>
                  <a:schemeClr val="tx1"/>
                </a:solidFill>
                <a:latin typeface="Arial" pitchFamily="34" charset="0"/>
              </a:rPr>
              <a:t> di </a:t>
            </a:r>
            <a:r>
              <a:rPr lang="en-US" sz="2000" b="0" i="0" u="none" dirty="0" err="1">
                <a:solidFill>
                  <a:schemeClr val="tx1"/>
                </a:solidFill>
                <a:latin typeface="Arial" pitchFamily="34" charset="0"/>
              </a:rPr>
              <a:t>informazioni</a:t>
            </a:r>
            <a:r>
              <a:rPr lang="en-US" sz="2000" b="0" i="0" u="none" dirty="0" smtClean="0">
                <a:solidFill>
                  <a:schemeClr val="tx1"/>
                </a:solidFill>
                <a:latin typeface="Arial" pitchFamily="34" charset="0"/>
              </a:rPr>
              <a:t>.</a:t>
            </a:r>
          </a:p>
          <a:p>
            <a:pPr marL="342900" indent="-342900" algn="just">
              <a:buFontTx/>
              <a:buChar char="-"/>
            </a:pPr>
            <a:r>
              <a:rPr lang="en-US" sz="2000" b="0" i="0" u="none" dirty="0" smtClean="0">
                <a:solidFill>
                  <a:schemeClr val="tx1"/>
                </a:solidFill>
                <a:latin typeface="Arial" pitchFamily="34" charset="0"/>
              </a:rPr>
              <a:t>non </a:t>
            </a:r>
            <a:r>
              <a:rPr lang="en-US" sz="2000" b="0" i="0" u="none" dirty="0" err="1" smtClean="0">
                <a:solidFill>
                  <a:schemeClr val="tx1"/>
                </a:solidFill>
                <a:latin typeface="Arial" pitchFamily="34" charset="0"/>
              </a:rPr>
              <a:t>comportano</a:t>
            </a:r>
            <a:r>
              <a:rPr lang="en-US" sz="2000" b="0" i="0" u="none" dirty="0" smtClean="0">
                <a:solidFill>
                  <a:schemeClr val="tx1"/>
                </a:solidFill>
                <a:latin typeface="Arial" pitchFamily="34" charset="0"/>
              </a:rPr>
              <a:t> </a:t>
            </a:r>
            <a:r>
              <a:rPr lang="en-US" sz="2000" b="0" i="0" u="none" dirty="0" err="1" smtClean="0">
                <a:solidFill>
                  <a:schemeClr val="tx1"/>
                </a:solidFill>
                <a:latin typeface="Arial" pitchFamily="34" charset="0"/>
              </a:rPr>
              <a:t>responsabilità</a:t>
            </a:r>
            <a:r>
              <a:rPr lang="en-US" sz="2000" b="0" i="0" u="none" dirty="0" smtClean="0">
                <a:solidFill>
                  <a:schemeClr val="tx1"/>
                </a:solidFill>
                <a:latin typeface="Arial" pitchFamily="34" charset="0"/>
              </a:rPr>
              <a:t> di </a:t>
            </a:r>
            <a:r>
              <a:rPr lang="en-US" sz="2000" b="0" i="0" u="none" dirty="0" err="1" smtClean="0">
                <a:solidFill>
                  <a:schemeClr val="tx1"/>
                </a:solidFill>
                <a:latin typeface="Arial" pitchFamily="34" charset="0"/>
              </a:rPr>
              <a:t>alcun</a:t>
            </a:r>
            <a:r>
              <a:rPr lang="en-US" sz="2000" b="0" i="0" u="none" dirty="0" smtClean="0">
                <a:solidFill>
                  <a:schemeClr val="tx1"/>
                </a:solidFill>
                <a:latin typeface="Arial" pitchFamily="34" charset="0"/>
              </a:rPr>
              <a:t> </a:t>
            </a:r>
            <a:r>
              <a:rPr lang="en-US" sz="2000" b="0" i="0" u="none" dirty="0" err="1" smtClean="0">
                <a:solidFill>
                  <a:schemeClr val="tx1"/>
                </a:solidFill>
                <a:latin typeface="Arial" pitchFamily="34" charset="0"/>
              </a:rPr>
              <a:t>tipo</a:t>
            </a:r>
            <a:r>
              <a:rPr lang="en-US" sz="2000" b="0" i="0" u="none" dirty="0" smtClean="0">
                <a:solidFill>
                  <a:schemeClr val="tx1"/>
                </a:solidFill>
                <a:latin typeface="Arial" pitchFamily="34" charset="0"/>
              </a:rPr>
              <a:t>.</a:t>
            </a:r>
          </a:p>
          <a:p>
            <a:pPr algn="just"/>
            <a:endParaRPr lang="en-US" sz="2000" b="0" i="0" u="none" dirty="0">
              <a:solidFill>
                <a:schemeClr val="tx1"/>
              </a:solidFill>
              <a:latin typeface="Arial" pitchFamily="34" charset="0"/>
            </a:endParaRPr>
          </a:p>
        </p:txBody>
      </p:sp>
      <p:sp>
        <p:nvSpPr>
          <p:cNvPr id="11268"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1269" name="Rectangle 10"/>
          <p:cNvSpPr>
            <a:spLocks noChangeArrowheads="1"/>
          </p:cNvSpPr>
          <p:nvPr/>
        </p:nvSpPr>
        <p:spPr bwMode="auto">
          <a:xfrm>
            <a:off x="457200" y="16764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p:txBody>
      </p:sp>
    </p:spTree>
    <p:extLst>
      <p:ext uri="{BB962C8B-B14F-4D97-AF65-F5344CB8AC3E}">
        <p14:creationId xmlns:p14="http://schemas.microsoft.com/office/powerpoint/2010/main" val="27848580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1371600" y="457200"/>
            <a:ext cx="6553200" cy="914400"/>
          </a:xfrm>
        </p:spPr>
        <p:txBody>
          <a:bodyPr/>
          <a:lstStyle/>
          <a:p>
            <a:pPr eaLnBrk="1" hangingPunct="1"/>
            <a:r>
              <a:rPr lang="it-IT" sz="2800" smtClean="0">
                <a:solidFill>
                  <a:schemeClr val="tx1"/>
                </a:solidFill>
                <a:latin typeface="Verdana" pitchFamily="34" charset="0"/>
              </a:rPr>
              <a:t>L</a:t>
            </a:r>
            <a:r>
              <a:rPr lang="it-IT" sz="2800" smtClean="0">
                <a:solidFill>
                  <a:schemeClr val="tx1"/>
                </a:solidFill>
                <a:latin typeface="Comic Sans MS" pitchFamily="66" charset="0"/>
              </a:rPr>
              <a:t>’</a:t>
            </a:r>
            <a:r>
              <a:rPr lang="it-IT" sz="2800" smtClean="0">
                <a:solidFill>
                  <a:schemeClr val="tx1"/>
                </a:solidFill>
                <a:latin typeface="Verdana" pitchFamily="34" charset="0"/>
              </a:rPr>
              <a:t>OBBLIGO:</a:t>
            </a:r>
            <a:br>
              <a:rPr lang="it-IT" sz="2800" smtClean="0">
                <a:solidFill>
                  <a:schemeClr val="tx1"/>
                </a:solidFill>
                <a:latin typeface="Verdana" pitchFamily="34" charset="0"/>
              </a:rPr>
            </a:br>
            <a:r>
              <a:rPr lang="it-IT" sz="2800" smtClean="0">
                <a:solidFill>
                  <a:schemeClr val="tx1"/>
                </a:solidFill>
                <a:latin typeface="Verdana" pitchFamily="34" charset="0"/>
              </a:rPr>
              <a:t>COME SEGNALARE</a:t>
            </a:r>
          </a:p>
        </p:txBody>
      </p:sp>
      <p:sp>
        <p:nvSpPr>
          <p:cNvPr id="240646"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11268"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1269" name="Rectangle 10"/>
          <p:cNvSpPr>
            <a:spLocks noChangeArrowheads="1"/>
          </p:cNvSpPr>
          <p:nvPr/>
        </p:nvSpPr>
        <p:spPr bwMode="auto">
          <a:xfrm>
            <a:off x="457200" y="16764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p:txBody>
      </p:sp>
      <p:sp>
        <p:nvSpPr>
          <p:cNvPr id="11270" name="Rettangolo 1"/>
          <p:cNvSpPr>
            <a:spLocks noChangeArrowheads="1"/>
          </p:cNvSpPr>
          <p:nvPr/>
        </p:nvSpPr>
        <p:spPr bwMode="auto">
          <a:xfrm>
            <a:off x="636588" y="1874838"/>
            <a:ext cx="7642225" cy="375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i="0" dirty="0">
                <a:solidFill>
                  <a:schemeClr val="tx1"/>
                </a:solidFill>
                <a:latin typeface="Arial" pitchFamily="34" charset="0"/>
              </a:rPr>
              <a:t>REVISIONE DEL SISTEMA DI RACCOLTA E GESTIONE DELLE SEGNALAZIONI</a:t>
            </a:r>
          </a:p>
          <a:p>
            <a:pPr algn="just"/>
            <a:endParaRPr lang="en-US" b="0" i="0" u="none" dirty="0">
              <a:solidFill>
                <a:schemeClr val="tx1"/>
              </a:solidFill>
              <a:latin typeface="Arial" pitchFamily="34" charset="0"/>
            </a:endParaRPr>
          </a:p>
          <a:p>
            <a:pPr algn="just"/>
            <a:r>
              <a:rPr lang="en-US" b="0" i="0" u="none" dirty="0" err="1">
                <a:solidFill>
                  <a:schemeClr val="tx1"/>
                </a:solidFill>
                <a:latin typeface="Arial" pitchFamily="34" charset="0"/>
              </a:rPr>
              <a:t>L’Unità</a:t>
            </a:r>
            <a:r>
              <a:rPr lang="en-US" b="0" i="0" u="none" dirty="0">
                <a:solidFill>
                  <a:schemeClr val="tx1"/>
                </a:solidFill>
                <a:latin typeface="Arial" pitchFamily="34" charset="0"/>
              </a:rPr>
              <a:t> di </a:t>
            </a:r>
            <a:r>
              <a:rPr lang="en-US" b="0" i="0" u="none" dirty="0" err="1">
                <a:solidFill>
                  <a:schemeClr val="tx1"/>
                </a:solidFill>
                <a:latin typeface="Arial" pitchFamily="34" charset="0"/>
              </a:rPr>
              <a:t>Informazione</a:t>
            </a:r>
            <a:r>
              <a:rPr lang="en-US" b="0" i="0" u="none" dirty="0">
                <a:solidFill>
                  <a:schemeClr val="tx1"/>
                </a:solidFill>
                <a:latin typeface="Arial" pitchFamily="34" charset="0"/>
              </a:rPr>
              <a:t> </a:t>
            </a:r>
            <a:r>
              <a:rPr lang="en-US" b="0" i="0" u="none" dirty="0" err="1">
                <a:solidFill>
                  <a:schemeClr val="tx1"/>
                </a:solidFill>
                <a:latin typeface="Arial" pitchFamily="34" charset="0"/>
              </a:rPr>
              <a:t>Finanziaria</a:t>
            </a:r>
            <a:r>
              <a:rPr lang="en-US" b="0" i="0" u="none" dirty="0">
                <a:solidFill>
                  <a:schemeClr val="tx1"/>
                </a:solidFill>
                <a:latin typeface="Arial" pitchFamily="34" charset="0"/>
              </a:rPr>
              <a:t> ha </a:t>
            </a:r>
            <a:r>
              <a:rPr lang="en-US" b="0" i="0" u="none" dirty="0" err="1">
                <a:solidFill>
                  <a:schemeClr val="tx1"/>
                </a:solidFill>
                <a:latin typeface="Arial" pitchFamily="34" charset="0"/>
              </a:rPr>
              <a:t>proceduto</a:t>
            </a:r>
            <a:r>
              <a:rPr lang="en-US" b="0" i="0" u="none" dirty="0">
                <a:solidFill>
                  <a:schemeClr val="tx1"/>
                </a:solidFill>
                <a:latin typeface="Arial" pitchFamily="34" charset="0"/>
              </a:rPr>
              <a:t> a </a:t>
            </a:r>
            <a:r>
              <a:rPr lang="en-US" b="0" i="0" u="none" dirty="0" err="1">
                <a:solidFill>
                  <a:schemeClr val="tx1"/>
                </a:solidFill>
                <a:latin typeface="Arial" pitchFamily="34" charset="0"/>
              </a:rPr>
              <a:t>una</a:t>
            </a:r>
            <a:r>
              <a:rPr lang="en-US" b="0" i="0" u="none" dirty="0">
                <a:solidFill>
                  <a:schemeClr val="tx1"/>
                </a:solidFill>
                <a:latin typeface="Arial" pitchFamily="34" charset="0"/>
              </a:rPr>
              <a:t> </a:t>
            </a:r>
            <a:r>
              <a:rPr lang="en-US" b="0" i="0" u="none" dirty="0" err="1">
                <a:solidFill>
                  <a:schemeClr val="tx1"/>
                </a:solidFill>
                <a:latin typeface="Arial" pitchFamily="34" charset="0"/>
              </a:rPr>
              <a:t>revisione</a:t>
            </a:r>
            <a:r>
              <a:rPr lang="en-US" b="0" i="0" u="none" dirty="0">
                <a:solidFill>
                  <a:schemeClr val="tx1"/>
                </a:solidFill>
                <a:latin typeface="Arial" pitchFamily="34" charset="0"/>
              </a:rPr>
              <a:t> del </a:t>
            </a:r>
            <a:r>
              <a:rPr lang="en-US" b="0" i="0" u="none" dirty="0" err="1">
                <a:solidFill>
                  <a:schemeClr val="tx1"/>
                </a:solidFill>
                <a:latin typeface="Arial" pitchFamily="34" charset="0"/>
              </a:rPr>
              <a:t>sistema</a:t>
            </a:r>
            <a:r>
              <a:rPr lang="en-US" b="0" i="0" u="none" dirty="0">
                <a:solidFill>
                  <a:schemeClr val="tx1"/>
                </a:solidFill>
                <a:latin typeface="Arial" pitchFamily="34" charset="0"/>
              </a:rPr>
              <a:t> di </a:t>
            </a:r>
            <a:r>
              <a:rPr lang="en-US" b="0" i="0" u="none" dirty="0" err="1">
                <a:solidFill>
                  <a:schemeClr val="tx1"/>
                </a:solidFill>
                <a:latin typeface="Arial" pitchFamily="34" charset="0"/>
              </a:rPr>
              <a:t>raccolta</a:t>
            </a:r>
            <a:r>
              <a:rPr lang="en-US" b="0" i="0" u="none" dirty="0">
                <a:solidFill>
                  <a:schemeClr val="tx1"/>
                </a:solidFill>
                <a:latin typeface="Arial" pitchFamily="34" charset="0"/>
              </a:rPr>
              <a:t> e </a:t>
            </a:r>
            <a:r>
              <a:rPr lang="en-US" b="0" i="0" u="none" dirty="0" err="1">
                <a:solidFill>
                  <a:schemeClr val="tx1"/>
                </a:solidFill>
                <a:latin typeface="Arial" pitchFamily="34" charset="0"/>
              </a:rPr>
              <a:t>gestione</a:t>
            </a:r>
            <a:r>
              <a:rPr lang="en-US" b="0" i="0" u="none" dirty="0">
                <a:solidFill>
                  <a:schemeClr val="tx1"/>
                </a:solidFill>
                <a:latin typeface="Arial" pitchFamily="34" charset="0"/>
              </a:rPr>
              <a:t> </a:t>
            </a:r>
            <a:r>
              <a:rPr lang="en-US" b="0" i="0" u="none" dirty="0" err="1">
                <a:solidFill>
                  <a:schemeClr val="tx1"/>
                </a:solidFill>
                <a:latin typeface="Arial" pitchFamily="34" charset="0"/>
              </a:rPr>
              <a:t>delle</a:t>
            </a:r>
            <a:r>
              <a:rPr lang="en-US" b="0" i="0" u="none" dirty="0">
                <a:solidFill>
                  <a:schemeClr val="tx1"/>
                </a:solidFill>
                <a:latin typeface="Arial" pitchFamily="34" charset="0"/>
              </a:rPr>
              <a:t> segnalazioni di </a:t>
            </a:r>
            <a:r>
              <a:rPr lang="en-US" b="0" i="0" u="none" dirty="0" err="1">
                <a:solidFill>
                  <a:schemeClr val="tx1"/>
                </a:solidFill>
                <a:latin typeface="Arial" pitchFamily="34" charset="0"/>
              </a:rPr>
              <a:t>operazioni</a:t>
            </a:r>
            <a:r>
              <a:rPr lang="en-US" b="0" i="0" u="none" dirty="0">
                <a:solidFill>
                  <a:schemeClr val="tx1"/>
                </a:solidFill>
                <a:latin typeface="Arial" pitchFamily="34" charset="0"/>
              </a:rPr>
              <a:t> </a:t>
            </a:r>
            <a:r>
              <a:rPr lang="en-US" b="0" i="0" u="none" dirty="0" err="1">
                <a:solidFill>
                  <a:schemeClr val="tx1"/>
                </a:solidFill>
                <a:latin typeface="Arial" pitchFamily="34" charset="0"/>
              </a:rPr>
              <a:t>sospette</a:t>
            </a:r>
            <a:r>
              <a:rPr lang="en-US" b="0" i="0" u="none" dirty="0">
                <a:solidFill>
                  <a:schemeClr val="tx1"/>
                </a:solidFill>
                <a:latin typeface="Arial" pitchFamily="34" charset="0"/>
              </a:rPr>
              <a:t>, al fine di </a:t>
            </a:r>
            <a:r>
              <a:rPr lang="en-US" b="0" i="0" u="none" dirty="0" err="1">
                <a:solidFill>
                  <a:schemeClr val="tx1"/>
                </a:solidFill>
                <a:latin typeface="Arial" pitchFamily="34" charset="0"/>
              </a:rPr>
              <a:t>migliorare</a:t>
            </a:r>
            <a:r>
              <a:rPr lang="en-US" b="0" i="0" u="none" dirty="0">
                <a:solidFill>
                  <a:schemeClr val="tx1"/>
                </a:solidFill>
                <a:latin typeface="Arial" pitchFamily="34" charset="0"/>
              </a:rPr>
              <a:t> la </a:t>
            </a:r>
            <a:r>
              <a:rPr lang="en-US" b="0" i="0" u="none" dirty="0" err="1">
                <a:solidFill>
                  <a:schemeClr val="tx1"/>
                </a:solidFill>
                <a:latin typeface="Arial" pitchFamily="34" charset="0"/>
              </a:rPr>
              <a:t>qualità</a:t>
            </a:r>
            <a:r>
              <a:rPr lang="en-US" b="0" i="0" u="none" dirty="0">
                <a:solidFill>
                  <a:schemeClr val="tx1"/>
                </a:solidFill>
                <a:latin typeface="Arial" pitchFamily="34" charset="0"/>
              </a:rPr>
              <a:t> </a:t>
            </a:r>
            <a:r>
              <a:rPr lang="en-US" b="0" i="0" u="none" dirty="0" err="1">
                <a:solidFill>
                  <a:schemeClr val="tx1"/>
                </a:solidFill>
                <a:latin typeface="Arial" pitchFamily="34" charset="0"/>
              </a:rPr>
              <a:t>delle</a:t>
            </a:r>
            <a:r>
              <a:rPr lang="en-US" b="0" i="0" u="none" dirty="0">
                <a:solidFill>
                  <a:schemeClr val="tx1"/>
                </a:solidFill>
                <a:latin typeface="Arial" pitchFamily="34" charset="0"/>
              </a:rPr>
              <a:t> segnalazioni </a:t>
            </a:r>
            <a:r>
              <a:rPr lang="en-US" b="0" i="0" u="none" dirty="0" err="1">
                <a:solidFill>
                  <a:schemeClr val="tx1"/>
                </a:solidFill>
                <a:latin typeface="Arial" pitchFamily="34" charset="0"/>
              </a:rPr>
              <a:t>stesse</a:t>
            </a:r>
            <a:r>
              <a:rPr lang="en-US" b="0" i="0" u="none" dirty="0">
                <a:solidFill>
                  <a:schemeClr val="tx1"/>
                </a:solidFill>
                <a:latin typeface="Arial" pitchFamily="34" charset="0"/>
              </a:rPr>
              <a:t>, </a:t>
            </a:r>
            <a:r>
              <a:rPr lang="en-US" b="0" i="0" u="none" dirty="0" err="1">
                <a:solidFill>
                  <a:schemeClr val="tx1"/>
                </a:solidFill>
                <a:latin typeface="Arial" pitchFamily="34" charset="0"/>
              </a:rPr>
              <a:t>assicurandone</a:t>
            </a:r>
            <a:r>
              <a:rPr lang="en-US" b="0" i="0" u="none" dirty="0">
                <a:solidFill>
                  <a:schemeClr val="tx1"/>
                </a:solidFill>
                <a:latin typeface="Arial" pitchFamily="34" charset="0"/>
              </a:rPr>
              <a:t> </a:t>
            </a:r>
            <a:r>
              <a:rPr lang="en-US" b="0" i="0" u="none" dirty="0" err="1">
                <a:solidFill>
                  <a:schemeClr val="tx1"/>
                </a:solidFill>
                <a:latin typeface="Arial" pitchFamily="34" charset="0"/>
              </a:rPr>
              <a:t>una</a:t>
            </a:r>
            <a:r>
              <a:rPr lang="en-US" b="0" i="0" u="none" dirty="0">
                <a:solidFill>
                  <a:schemeClr val="tx1"/>
                </a:solidFill>
                <a:latin typeface="Arial" pitchFamily="34" charset="0"/>
              </a:rPr>
              <a:t> </a:t>
            </a:r>
            <a:r>
              <a:rPr lang="en-US" b="0" i="0" u="none" dirty="0" err="1">
                <a:solidFill>
                  <a:schemeClr val="tx1"/>
                </a:solidFill>
                <a:latin typeface="Arial" pitchFamily="34" charset="0"/>
              </a:rPr>
              <a:t>maggiore</a:t>
            </a:r>
            <a:r>
              <a:rPr lang="en-US" b="0" i="0" u="none" dirty="0">
                <a:solidFill>
                  <a:schemeClr val="tx1"/>
                </a:solidFill>
                <a:latin typeface="Arial" pitchFamily="34" charset="0"/>
              </a:rPr>
              <a:t> </a:t>
            </a:r>
            <a:r>
              <a:rPr lang="en-US" b="0" i="0" u="none" dirty="0" err="1">
                <a:solidFill>
                  <a:schemeClr val="tx1"/>
                </a:solidFill>
                <a:latin typeface="Arial" pitchFamily="34" charset="0"/>
              </a:rPr>
              <a:t>uniformità</a:t>
            </a:r>
            <a:r>
              <a:rPr lang="en-US" b="0" i="0" u="none" dirty="0">
                <a:solidFill>
                  <a:schemeClr val="tx1"/>
                </a:solidFill>
                <a:latin typeface="Arial" pitchFamily="34" charset="0"/>
              </a:rPr>
              <a:t> e </a:t>
            </a:r>
            <a:r>
              <a:rPr lang="en-US" b="0" i="0" u="none" dirty="0" err="1">
                <a:solidFill>
                  <a:schemeClr val="tx1"/>
                </a:solidFill>
                <a:latin typeface="Arial" pitchFamily="34" charset="0"/>
              </a:rPr>
              <a:t>completezza</a:t>
            </a:r>
            <a:r>
              <a:rPr lang="en-US" b="0" i="0" u="none" dirty="0">
                <a:solidFill>
                  <a:schemeClr val="tx1"/>
                </a:solidFill>
                <a:latin typeface="Arial" pitchFamily="34" charset="0"/>
              </a:rPr>
              <a:t>.</a:t>
            </a:r>
          </a:p>
          <a:p>
            <a:pPr algn="just"/>
            <a:r>
              <a:rPr lang="en-US" b="0" i="0" u="none" dirty="0">
                <a:solidFill>
                  <a:schemeClr val="tx1"/>
                </a:solidFill>
                <a:latin typeface="Arial" pitchFamily="34" charset="0"/>
              </a:rPr>
              <a:t>Il </a:t>
            </a:r>
            <a:r>
              <a:rPr lang="en-US" b="0" i="0" u="none" dirty="0" err="1">
                <a:solidFill>
                  <a:schemeClr val="tx1"/>
                </a:solidFill>
                <a:latin typeface="Arial" pitchFamily="34" charset="0"/>
              </a:rPr>
              <a:t>nuovo</a:t>
            </a:r>
            <a:r>
              <a:rPr lang="en-US" b="0" i="0" u="none" dirty="0">
                <a:solidFill>
                  <a:schemeClr val="tx1"/>
                </a:solidFill>
                <a:latin typeface="Arial" pitchFamily="34" charset="0"/>
              </a:rPr>
              <a:t> </a:t>
            </a:r>
            <a:r>
              <a:rPr lang="en-US" b="0" i="0" u="none" dirty="0" err="1">
                <a:solidFill>
                  <a:schemeClr val="tx1"/>
                </a:solidFill>
                <a:latin typeface="Arial" pitchFamily="34" charset="0"/>
              </a:rPr>
              <a:t>sistema</a:t>
            </a:r>
            <a:r>
              <a:rPr lang="en-US" b="0" i="0" u="none" dirty="0">
                <a:solidFill>
                  <a:schemeClr val="tx1"/>
                </a:solidFill>
                <a:latin typeface="Arial" pitchFamily="34" charset="0"/>
              </a:rPr>
              <a:t>, </a:t>
            </a:r>
            <a:r>
              <a:rPr lang="en-US" b="0" i="0" u="none" dirty="0" err="1">
                <a:solidFill>
                  <a:schemeClr val="tx1"/>
                </a:solidFill>
                <a:latin typeface="Arial" pitchFamily="34" charset="0"/>
              </a:rPr>
              <a:t>che</a:t>
            </a:r>
            <a:r>
              <a:rPr lang="en-US" b="0" i="0" u="none" dirty="0">
                <a:solidFill>
                  <a:schemeClr val="tx1"/>
                </a:solidFill>
                <a:latin typeface="Arial" pitchFamily="34" charset="0"/>
              </a:rPr>
              <a:t> </a:t>
            </a:r>
            <a:r>
              <a:rPr lang="en-US" i="0" u="none" dirty="0">
                <a:solidFill>
                  <a:schemeClr val="tx1"/>
                </a:solidFill>
                <a:latin typeface="Arial" pitchFamily="34" charset="0"/>
              </a:rPr>
              <a:t>è </a:t>
            </a:r>
            <a:r>
              <a:rPr lang="en-US" i="0" u="none" dirty="0" err="1">
                <a:solidFill>
                  <a:schemeClr val="tx1"/>
                </a:solidFill>
                <a:latin typeface="Arial" pitchFamily="34" charset="0"/>
              </a:rPr>
              <a:t>operativo</a:t>
            </a:r>
            <a:r>
              <a:rPr lang="en-US" i="0" u="none" dirty="0">
                <a:solidFill>
                  <a:schemeClr val="tx1"/>
                </a:solidFill>
                <a:latin typeface="Arial" pitchFamily="34" charset="0"/>
              </a:rPr>
              <a:t> dal </a:t>
            </a:r>
            <a:r>
              <a:rPr lang="en-US" i="0" u="none" dirty="0" err="1">
                <a:solidFill>
                  <a:schemeClr val="tx1"/>
                </a:solidFill>
                <a:latin typeface="Arial" pitchFamily="34" charset="0"/>
              </a:rPr>
              <a:t>maggio</a:t>
            </a:r>
            <a:r>
              <a:rPr lang="en-US" i="0" u="none" dirty="0">
                <a:solidFill>
                  <a:schemeClr val="tx1"/>
                </a:solidFill>
                <a:latin typeface="Arial" pitchFamily="34" charset="0"/>
              </a:rPr>
              <a:t> 2011</a:t>
            </a:r>
            <a:r>
              <a:rPr lang="en-US" b="0" i="0" u="none" dirty="0">
                <a:solidFill>
                  <a:schemeClr val="tx1"/>
                </a:solidFill>
                <a:latin typeface="Arial" pitchFamily="34" charset="0"/>
              </a:rPr>
              <a:t>, </a:t>
            </a:r>
            <a:r>
              <a:rPr lang="en-US" b="0" i="0" u="none" dirty="0" err="1">
                <a:solidFill>
                  <a:schemeClr val="tx1"/>
                </a:solidFill>
                <a:latin typeface="Arial" pitchFamily="34" charset="0"/>
              </a:rPr>
              <a:t>prevede</a:t>
            </a:r>
            <a:r>
              <a:rPr lang="en-US" b="0" i="0" u="none" dirty="0">
                <a:solidFill>
                  <a:schemeClr val="tx1"/>
                </a:solidFill>
                <a:latin typeface="Arial" pitchFamily="34" charset="0"/>
              </a:rPr>
              <a:t> </a:t>
            </a:r>
            <a:r>
              <a:rPr lang="en-US" b="0" i="0" u="none" dirty="0" err="1">
                <a:solidFill>
                  <a:schemeClr val="tx1"/>
                </a:solidFill>
                <a:latin typeface="Arial" pitchFamily="34" charset="0"/>
              </a:rPr>
              <a:t>che</a:t>
            </a:r>
            <a:r>
              <a:rPr lang="en-US" b="0" i="0" u="none" dirty="0">
                <a:solidFill>
                  <a:schemeClr val="tx1"/>
                </a:solidFill>
                <a:latin typeface="Arial" pitchFamily="34" charset="0"/>
              </a:rPr>
              <a:t> </a:t>
            </a:r>
            <a:r>
              <a:rPr lang="en-US" b="0" i="0" u="none" dirty="0" err="1">
                <a:solidFill>
                  <a:schemeClr val="tx1"/>
                </a:solidFill>
                <a:latin typeface="Arial" pitchFamily="34" charset="0"/>
              </a:rPr>
              <a:t>gli</a:t>
            </a:r>
            <a:r>
              <a:rPr lang="en-US" b="0" i="0" u="none" dirty="0">
                <a:solidFill>
                  <a:schemeClr val="tx1"/>
                </a:solidFill>
                <a:latin typeface="Arial" pitchFamily="34" charset="0"/>
              </a:rPr>
              <a:t> </a:t>
            </a:r>
            <a:r>
              <a:rPr lang="en-US" b="0" i="0" u="none" dirty="0" err="1">
                <a:solidFill>
                  <a:schemeClr val="tx1"/>
                </a:solidFill>
                <a:latin typeface="Arial" pitchFamily="34" charset="0"/>
              </a:rPr>
              <a:t>scambi</a:t>
            </a:r>
            <a:r>
              <a:rPr lang="en-US" b="0" i="0" u="none" dirty="0">
                <a:solidFill>
                  <a:schemeClr val="tx1"/>
                </a:solidFill>
                <a:latin typeface="Arial" pitchFamily="34" charset="0"/>
              </a:rPr>
              <a:t> </a:t>
            </a:r>
            <a:r>
              <a:rPr lang="en-US" b="0" i="0" u="none" dirty="0" err="1">
                <a:solidFill>
                  <a:schemeClr val="tx1"/>
                </a:solidFill>
                <a:latin typeface="Arial" pitchFamily="34" charset="0"/>
              </a:rPr>
              <a:t>informativi</a:t>
            </a:r>
            <a:r>
              <a:rPr lang="en-US" b="0" i="0" u="none" dirty="0">
                <a:solidFill>
                  <a:schemeClr val="tx1"/>
                </a:solidFill>
                <a:latin typeface="Arial" pitchFamily="34" charset="0"/>
              </a:rPr>
              <a:t> con I </a:t>
            </a:r>
            <a:r>
              <a:rPr lang="en-US" b="0" i="0" u="none" dirty="0" err="1">
                <a:solidFill>
                  <a:schemeClr val="tx1"/>
                </a:solidFill>
                <a:latin typeface="Arial" pitchFamily="34" charset="0"/>
              </a:rPr>
              <a:t>soggetti</a:t>
            </a:r>
            <a:r>
              <a:rPr lang="en-US" b="0" i="0" u="none" dirty="0">
                <a:solidFill>
                  <a:schemeClr val="tx1"/>
                </a:solidFill>
                <a:latin typeface="Arial" pitchFamily="34" charset="0"/>
              </a:rPr>
              <a:t> </a:t>
            </a:r>
            <a:r>
              <a:rPr lang="en-US" b="0" i="0" u="none" dirty="0" err="1">
                <a:solidFill>
                  <a:schemeClr val="tx1"/>
                </a:solidFill>
                <a:latin typeface="Arial" pitchFamily="34" charset="0"/>
              </a:rPr>
              <a:t>segnalanti</a:t>
            </a:r>
            <a:r>
              <a:rPr lang="en-US" b="0" i="0" u="none" dirty="0">
                <a:solidFill>
                  <a:schemeClr val="tx1"/>
                </a:solidFill>
                <a:latin typeface="Arial" pitchFamily="34" charset="0"/>
              </a:rPr>
              <a:t> </a:t>
            </a:r>
            <a:r>
              <a:rPr lang="en-US" b="0" i="0" u="none" dirty="0" err="1">
                <a:solidFill>
                  <a:schemeClr val="tx1"/>
                </a:solidFill>
                <a:latin typeface="Arial" pitchFamily="34" charset="0"/>
              </a:rPr>
              <a:t>siano</a:t>
            </a:r>
            <a:r>
              <a:rPr lang="en-US" b="0" i="0" u="none" dirty="0">
                <a:solidFill>
                  <a:schemeClr val="tx1"/>
                </a:solidFill>
                <a:latin typeface="Arial" pitchFamily="34" charset="0"/>
              </a:rPr>
              <a:t> </a:t>
            </a:r>
            <a:r>
              <a:rPr lang="en-US" b="0" i="0" u="none" dirty="0" err="1">
                <a:solidFill>
                  <a:schemeClr val="tx1"/>
                </a:solidFill>
                <a:latin typeface="Arial" pitchFamily="34" charset="0"/>
              </a:rPr>
              <a:t>posti</a:t>
            </a:r>
            <a:r>
              <a:rPr lang="en-US" b="0" i="0" u="none" dirty="0">
                <a:solidFill>
                  <a:schemeClr val="tx1"/>
                </a:solidFill>
                <a:latin typeface="Arial" pitchFamily="34" charset="0"/>
              </a:rPr>
              <a:t> in </a:t>
            </a:r>
            <a:r>
              <a:rPr lang="en-US" b="0" i="0" u="none" dirty="0" err="1">
                <a:solidFill>
                  <a:schemeClr val="tx1"/>
                </a:solidFill>
                <a:latin typeface="Arial" pitchFamily="34" charset="0"/>
              </a:rPr>
              <a:t>essere</a:t>
            </a:r>
            <a:r>
              <a:rPr lang="en-US" b="0" i="0" u="none" dirty="0">
                <a:solidFill>
                  <a:schemeClr val="tx1"/>
                </a:solidFill>
                <a:latin typeface="Arial" pitchFamily="34" charset="0"/>
              </a:rPr>
              <a:t> </a:t>
            </a:r>
            <a:r>
              <a:rPr lang="en-US" i="0" u="none" dirty="0">
                <a:solidFill>
                  <a:schemeClr val="tx1"/>
                </a:solidFill>
                <a:latin typeface="Arial" pitchFamily="34" charset="0"/>
              </a:rPr>
              <a:t>per via </a:t>
            </a:r>
            <a:r>
              <a:rPr lang="en-US" i="0" u="none" dirty="0" err="1">
                <a:solidFill>
                  <a:schemeClr val="tx1"/>
                </a:solidFill>
                <a:latin typeface="Arial" pitchFamily="34" charset="0"/>
              </a:rPr>
              <a:t>telematica</a:t>
            </a:r>
            <a:r>
              <a:rPr lang="en-US" i="0" u="none" dirty="0">
                <a:solidFill>
                  <a:schemeClr val="tx1"/>
                </a:solidFill>
                <a:latin typeface="Arial" pitchFamily="34" charset="0"/>
              </a:rPr>
              <a:t>, </a:t>
            </a:r>
            <a:r>
              <a:rPr lang="en-US" i="0" u="none" dirty="0" err="1">
                <a:solidFill>
                  <a:schemeClr val="tx1"/>
                </a:solidFill>
                <a:latin typeface="Arial" pitchFamily="34" charset="0"/>
              </a:rPr>
              <a:t>tramite</a:t>
            </a:r>
            <a:r>
              <a:rPr lang="en-US" i="0" u="none" dirty="0">
                <a:solidFill>
                  <a:schemeClr val="tx1"/>
                </a:solidFill>
                <a:latin typeface="Arial" pitchFamily="34" charset="0"/>
              </a:rPr>
              <a:t> </a:t>
            </a:r>
            <a:r>
              <a:rPr lang="en-US" i="0" u="none" dirty="0" err="1">
                <a:solidFill>
                  <a:schemeClr val="tx1"/>
                </a:solidFill>
                <a:latin typeface="Arial" pitchFamily="34" charset="0"/>
              </a:rPr>
              <a:t>il</a:t>
            </a:r>
            <a:r>
              <a:rPr lang="en-US" i="0" u="none" dirty="0">
                <a:solidFill>
                  <a:schemeClr val="tx1"/>
                </a:solidFill>
                <a:latin typeface="Arial" pitchFamily="34" charset="0"/>
              </a:rPr>
              <a:t> </a:t>
            </a:r>
            <a:r>
              <a:rPr lang="en-US" i="0" u="none" dirty="0" err="1">
                <a:solidFill>
                  <a:schemeClr val="tx1"/>
                </a:solidFill>
                <a:latin typeface="Arial" pitchFamily="34" charset="0"/>
              </a:rPr>
              <a:t>portale</a:t>
            </a:r>
            <a:r>
              <a:rPr lang="en-US" i="0" u="none" dirty="0">
                <a:solidFill>
                  <a:schemeClr val="tx1"/>
                </a:solidFill>
                <a:latin typeface="Arial" pitchFamily="34" charset="0"/>
              </a:rPr>
              <a:t> </a:t>
            </a:r>
            <a:r>
              <a:rPr lang="en-US" i="0" u="none" dirty="0" err="1">
                <a:solidFill>
                  <a:schemeClr val="tx1"/>
                </a:solidFill>
                <a:latin typeface="Arial" pitchFamily="34" charset="0"/>
              </a:rPr>
              <a:t>della</a:t>
            </a:r>
            <a:r>
              <a:rPr lang="en-US" i="0" u="none" dirty="0">
                <a:solidFill>
                  <a:schemeClr val="tx1"/>
                </a:solidFill>
                <a:latin typeface="Arial" pitchFamily="34" charset="0"/>
              </a:rPr>
              <a:t> </a:t>
            </a:r>
            <a:r>
              <a:rPr lang="en-US" i="0" u="none" dirty="0" err="1">
                <a:solidFill>
                  <a:schemeClr val="tx1"/>
                </a:solidFill>
                <a:latin typeface="Arial" pitchFamily="34" charset="0"/>
              </a:rPr>
              <a:t>Banca</a:t>
            </a:r>
            <a:r>
              <a:rPr lang="en-US" i="0" u="none" dirty="0">
                <a:solidFill>
                  <a:schemeClr val="tx1"/>
                </a:solidFill>
                <a:latin typeface="Arial" pitchFamily="34" charset="0"/>
              </a:rPr>
              <a:t> </a:t>
            </a:r>
            <a:r>
              <a:rPr lang="en-US" i="0" u="none" dirty="0" err="1">
                <a:solidFill>
                  <a:schemeClr val="tx1"/>
                </a:solidFill>
                <a:latin typeface="Arial" pitchFamily="34" charset="0"/>
              </a:rPr>
              <a:t>d’Italia</a:t>
            </a:r>
            <a:r>
              <a:rPr lang="en-US" i="0" u="none" dirty="0">
                <a:solidFill>
                  <a:schemeClr val="tx1"/>
                </a:solidFill>
                <a:latin typeface="Arial" pitchFamily="34" charset="0"/>
              </a:rPr>
              <a:t>, </a:t>
            </a:r>
            <a:r>
              <a:rPr lang="en-US" i="0" u="none" dirty="0" err="1">
                <a:solidFill>
                  <a:schemeClr val="tx1"/>
                </a:solidFill>
                <a:latin typeface="Arial" pitchFamily="34" charset="0"/>
              </a:rPr>
              <a:t>sul</a:t>
            </a:r>
            <a:r>
              <a:rPr lang="en-US" i="0" u="none" dirty="0">
                <a:solidFill>
                  <a:schemeClr val="tx1"/>
                </a:solidFill>
                <a:latin typeface="Arial" pitchFamily="34" charset="0"/>
              </a:rPr>
              <a:t> quale i </a:t>
            </a:r>
            <a:r>
              <a:rPr lang="en-US" i="0" u="none" dirty="0" err="1">
                <a:solidFill>
                  <a:schemeClr val="tx1"/>
                </a:solidFill>
                <a:latin typeface="Arial" pitchFamily="34" charset="0"/>
              </a:rPr>
              <a:t>segnalanti</a:t>
            </a:r>
            <a:r>
              <a:rPr lang="en-US" i="0" u="none" dirty="0">
                <a:solidFill>
                  <a:schemeClr val="tx1"/>
                </a:solidFill>
                <a:latin typeface="Arial" pitchFamily="34" charset="0"/>
              </a:rPr>
              <a:t> </a:t>
            </a:r>
            <a:r>
              <a:rPr lang="en-US" i="0" u="none" dirty="0" err="1">
                <a:solidFill>
                  <a:schemeClr val="tx1"/>
                </a:solidFill>
                <a:latin typeface="Arial" pitchFamily="34" charset="0"/>
              </a:rPr>
              <a:t>dovranno</a:t>
            </a:r>
            <a:r>
              <a:rPr lang="en-US" i="0" u="none" dirty="0">
                <a:solidFill>
                  <a:schemeClr val="tx1"/>
                </a:solidFill>
                <a:latin typeface="Arial" pitchFamily="34" charset="0"/>
              </a:rPr>
              <a:t> </a:t>
            </a:r>
            <a:r>
              <a:rPr lang="en-US" i="0" u="none" dirty="0" err="1">
                <a:solidFill>
                  <a:schemeClr val="tx1"/>
                </a:solidFill>
                <a:latin typeface="Arial" pitchFamily="34" charset="0"/>
              </a:rPr>
              <a:t>preventivamente</a:t>
            </a:r>
            <a:r>
              <a:rPr lang="en-US" i="0" u="none" dirty="0">
                <a:solidFill>
                  <a:schemeClr val="tx1"/>
                </a:solidFill>
                <a:latin typeface="Arial" pitchFamily="34" charset="0"/>
              </a:rPr>
              <a:t> </a:t>
            </a:r>
            <a:r>
              <a:rPr lang="en-US" i="0" u="none" dirty="0" err="1">
                <a:solidFill>
                  <a:schemeClr val="tx1"/>
                </a:solidFill>
                <a:latin typeface="Arial" pitchFamily="34" charset="0"/>
              </a:rPr>
              <a:t>registrarsi</a:t>
            </a:r>
            <a:r>
              <a:rPr lang="en-US" i="0" u="none" dirty="0">
                <a:solidFill>
                  <a:schemeClr val="tx1"/>
                </a:solidFill>
                <a:latin typeface="Arial" pitchFamily="34" charset="0"/>
              </a:rPr>
              <a:t> secondo le </a:t>
            </a:r>
            <a:r>
              <a:rPr lang="en-US" i="0" u="none" dirty="0" err="1">
                <a:solidFill>
                  <a:schemeClr val="tx1"/>
                </a:solidFill>
                <a:latin typeface="Arial" pitchFamily="34" charset="0"/>
              </a:rPr>
              <a:t>istruzioni</a:t>
            </a:r>
            <a:r>
              <a:rPr lang="en-US" i="0" u="none" dirty="0">
                <a:solidFill>
                  <a:schemeClr val="tx1"/>
                </a:solidFill>
                <a:latin typeface="Arial" pitchFamily="34" charset="0"/>
              </a:rPr>
              <a:t> </a:t>
            </a:r>
            <a:r>
              <a:rPr lang="en-US" i="0" u="none" dirty="0" err="1">
                <a:solidFill>
                  <a:schemeClr val="tx1"/>
                </a:solidFill>
                <a:latin typeface="Arial" pitchFamily="34" charset="0"/>
              </a:rPr>
              <a:t>che</a:t>
            </a:r>
            <a:r>
              <a:rPr lang="en-US" i="0" u="none" dirty="0">
                <a:solidFill>
                  <a:schemeClr val="tx1"/>
                </a:solidFill>
                <a:latin typeface="Arial" pitchFamily="34" charset="0"/>
              </a:rPr>
              <a:t> </a:t>
            </a:r>
            <a:r>
              <a:rPr lang="en-US" i="0" u="none" dirty="0" err="1">
                <a:solidFill>
                  <a:schemeClr val="tx1"/>
                </a:solidFill>
                <a:latin typeface="Arial" pitchFamily="34" charset="0"/>
              </a:rPr>
              <a:t>saranno</a:t>
            </a:r>
            <a:r>
              <a:rPr lang="en-US" i="0" u="none" dirty="0">
                <a:solidFill>
                  <a:schemeClr val="tx1"/>
                </a:solidFill>
                <a:latin typeface="Arial" pitchFamily="34" charset="0"/>
              </a:rPr>
              <a:t> </a:t>
            </a:r>
            <a:r>
              <a:rPr lang="en-US" b="0" i="0" u="none" dirty="0" err="1">
                <a:solidFill>
                  <a:schemeClr val="tx1"/>
                </a:solidFill>
                <a:latin typeface="Arial" pitchFamily="34" charset="0"/>
              </a:rPr>
              <a:t>tempestivamente</a:t>
            </a:r>
            <a:r>
              <a:rPr lang="en-US" b="0" i="0" u="none" dirty="0">
                <a:solidFill>
                  <a:schemeClr val="tx1"/>
                </a:solidFill>
                <a:latin typeface="Arial" pitchFamily="34" charset="0"/>
              </a:rPr>
              <a:t> rese </a:t>
            </a:r>
            <a:r>
              <a:rPr lang="en-US" b="0" i="0" u="none" dirty="0" err="1">
                <a:solidFill>
                  <a:schemeClr val="tx1"/>
                </a:solidFill>
                <a:latin typeface="Arial" pitchFamily="34" charset="0"/>
              </a:rPr>
              <a:t>disponibili</a:t>
            </a:r>
            <a:r>
              <a:rPr lang="en-US" b="0" i="0" u="none" dirty="0">
                <a:solidFill>
                  <a:schemeClr val="tx1"/>
                </a:solidFill>
                <a:latin typeface="Arial" pitchFamily="34" charset="0"/>
              </a:rPr>
              <a:t> </a:t>
            </a:r>
            <a:r>
              <a:rPr lang="en-US" b="0" i="0" u="none" dirty="0" err="1">
                <a:solidFill>
                  <a:schemeClr val="tx1"/>
                </a:solidFill>
                <a:latin typeface="Arial" pitchFamily="34" charset="0"/>
              </a:rPr>
              <a:t>sulsito</a:t>
            </a:r>
            <a:r>
              <a:rPr lang="en-US" b="0" i="0" u="none" dirty="0">
                <a:solidFill>
                  <a:schemeClr val="tx1"/>
                </a:solidFill>
                <a:latin typeface="Arial" pitchFamily="34" charset="0"/>
              </a:rPr>
              <a:t> </a:t>
            </a:r>
            <a:r>
              <a:rPr lang="en-US" b="0" i="0" u="none" dirty="0" err="1">
                <a:solidFill>
                  <a:schemeClr val="tx1"/>
                </a:solidFill>
                <a:latin typeface="Arial" pitchFamily="34" charset="0"/>
              </a:rPr>
              <a:t>della</a:t>
            </a:r>
            <a:r>
              <a:rPr lang="en-US" b="0" i="0" u="none" dirty="0">
                <a:solidFill>
                  <a:schemeClr val="tx1"/>
                </a:solidFill>
                <a:latin typeface="Arial" pitchFamily="34" charset="0"/>
              </a:rPr>
              <a:t> </a:t>
            </a:r>
            <a:r>
              <a:rPr lang="en-US" b="0" i="0" u="none" dirty="0" err="1">
                <a:solidFill>
                  <a:schemeClr val="tx1"/>
                </a:solidFill>
                <a:latin typeface="Arial" pitchFamily="34" charset="0"/>
              </a:rPr>
              <a:t>medesima</a:t>
            </a:r>
            <a:r>
              <a:rPr lang="en-US" b="0" i="0" u="none" dirty="0">
                <a:solidFill>
                  <a:schemeClr val="tx1"/>
                </a:solidFill>
                <a:latin typeface="Arial" pitchFamily="34" charset="0"/>
              </a:rPr>
              <a:t>.</a:t>
            </a:r>
          </a:p>
          <a:p>
            <a:pPr algn="just"/>
            <a:r>
              <a:rPr lang="en-US" b="0" i="0" u="none" dirty="0" err="1">
                <a:solidFill>
                  <a:schemeClr val="tx1"/>
                </a:solidFill>
                <a:latin typeface="Arial" pitchFamily="34" charset="0"/>
              </a:rPr>
              <a:t>L’utilizzo</a:t>
            </a:r>
            <a:r>
              <a:rPr lang="en-US" b="0" i="0" u="none" dirty="0">
                <a:solidFill>
                  <a:schemeClr val="tx1"/>
                </a:solidFill>
                <a:latin typeface="Arial" pitchFamily="34" charset="0"/>
              </a:rPr>
              <a:t> del </a:t>
            </a:r>
            <a:r>
              <a:rPr lang="en-US" b="0" i="0" u="none" dirty="0" err="1">
                <a:solidFill>
                  <a:schemeClr val="tx1"/>
                </a:solidFill>
                <a:latin typeface="Arial" pitchFamily="34" charset="0"/>
              </a:rPr>
              <a:t>canale</a:t>
            </a:r>
            <a:r>
              <a:rPr lang="en-US" b="0" i="0" u="none" dirty="0">
                <a:solidFill>
                  <a:schemeClr val="tx1"/>
                </a:solidFill>
                <a:latin typeface="Arial" pitchFamily="34" charset="0"/>
              </a:rPr>
              <a:t> </a:t>
            </a:r>
            <a:r>
              <a:rPr lang="en-US" b="0" i="0" u="none" dirty="0" err="1">
                <a:solidFill>
                  <a:schemeClr val="tx1"/>
                </a:solidFill>
                <a:latin typeface="Arial" pitchFamily="34" charset="0"/>
              </a:rPr>
              <a:t>telematico</a:t>
            </a:r>
            <a:r>
              <a:rPr lang="en-US" b="0" i="0" u="none" dirty="0">
                <a:solidFill>
                  <a:schemeClr val="tx1"/>
                </a:solidFill>
                <a:latin typeface="Arial" pitchFamily="34" charset="0"/>
              </a:rPr>
              <a:t> </a:t>
            </a:r>
            <a:r>
              <a:rPr lang="en-US" b="0" i="0" u="none" dirty="0" err="1">
                <a:solidFill>
                  <a:schemeClr val="tx1"/>
                </a:solidFill>
                <a:latin typeface="Arial" pitchFamily="34" charset="0"/>
              </a:rPr>
              <a:t>favorirà</a:t>
            </a:r>
            <a:r>
              <a:rPr lang="en-US" b="0" i="0" u="none" dirty="0">
                <a:solidFill>
                  <a:schemeClr val="tx1"/>
                </a:solidFill>
                <a:latin typeface="Arial" pitchFamily="34" charset="0"/>
              </a:rPr>
              <a:t> </a:t>
            </a:r>
            <a:r>
              <a:rPr lang="en-US" b="0" i="0" u="none" dirty="0" err="1">
                <a:solidFill>
                  <a:schemeClr val="tx1"/>
                </a:solidFill>
                <a:latin typeface="Arial" pitchFamily="34" charset="0"/>
              </a:rPr>
              <a:t>una</a:t>
            </a:r>
            <a:r>
              <a:rPr lang="en-US" b="0" i="0" u="none" dirty="0">
                <a:solidFill>
                  <a:schemeClr val="tx1"/>
                </a:solidFill>
                <a:latin typeface="Arial" pitchFamily="34" charset="0"/>
              </a:rPr>
              <a:t> </a:t>
            </a:r>
            <a:r>
              <a:rPr lang="en-US" b="0" i="0" u="none" dirty="0" err="1">
                <a:solidFill>
                  <a:schemeClr val="tx1"/>
                </a:solidFill>
                <a:latin typeface="Arial" pitchFamily="34" charset="0"/>
              </a:rPr>
              <a:t>maggiore</a:t>
            </a:r>
            <a:r>
              <a:rPr lang="en-US" b="0" i="0" u="none" dirty="0">
                <a:solidFill>
                  <a:schemeClr val="tx1"/>
                </a:solidFill>
                <a:latin typeface="Arial" pitchFamily="34" charset="0"/>
              </a:rPr>
              <a:t> </a:t>
            </a:r>
            <a:r>
              <a:rPr lang="en-US" b="0" i="0" u="none" dirty="0" err="1">
                <a:solidFill>
                  <a:schemeClr val="tx1"/>
                </a:solidFill>
                <a:latin typeface="Arial" pitchFamily="34" charset="0"/>
              </a:rPr>
              <a:t>tempestività</a:t>
            </a:r>
            <a:r>
              <a:rPr lang="en-US" b="0" i="0" u="none" dirty="0">
                <a:solidFill>
                  <a:schemeClr val="tx1"/>
                </a:solidFill>
                <a:latin typeface="Arial" pitchFamily="34" charset="0"/>
              </a:rPr>
              <a:t> </a:t>
            </a:r>
            <a:r>
              <a:rPr lang="en-US" b="0" i="0" u="none" dirty="0" err="1">
                <a:solidFill>
                  <a:schemeClr val="tx1"/>
                </a:solidFill>
                <a:latin typeface="Arial" pitchFamily="34" charset="0"/>
              </a:rPr>
              <a:t>nell’inoltro</a:t>
            </a:r>
            <a:r>
              <a:rPr lang="en-US" b="0" i="0" u="none" dirty="0">
                <a:solidFill>
                  <a:schemeClr val="tx1"/>
                </a:solidFill>
                <a:latin typeface="Arial" pitchFamily="34" charset="0"/>
              </a:rPr>
              <a:t> </a:t>
            </a:r>
            <a:r>
              <a:rPr lang="en-US" b="0" i="0" u="none" dirty="0" err="1">
                <a:solidFill>
                  <a:schemeClr val="tx1"/>
                </a:solidFill>
                <a:latin typeface="Arial" pitchFamily="34" charset="0"/>
              </a:rPr>
              <a:t>della</a:t>
            </a:r>
            <a:r>
              <a:rPr lang="en-US" b="0" i="0" u="none" dirty="0">
                <a:solidFill>
                  <a:schemeClr val="tx1"/>
                </a:solidFill>
                <a:latin typeface="Arial" pitchFamily="34" charset="0"/>
              </a:rPr>
              <a:t> </a:t>
            </a:r>
            <a:r>
              <a:rPr lang="en-US" b="0" i="0" u="none" dirty="0" err="1">
                <a:solidFill>
                  <a:schemeClr val="tx1"/>
                </a:solidFill>
                <a:latin typeface="Arial" pitchFamily="34" charset="0"/>
              </a:rPr>
              <a:t>segnalazione</a:t>
            </a:r>
            <a:r>
              <a:rPr lang="en-US" b="0" i="0" u="none" dirty="0">
                <a:solidFill>
                  <a:schemeClr val="tx1"/>
                </a:solidFill>
                <a:latin typeface="Arial" pitchFamily="34" charset="0"/>
              </a:rPr>
              <a:t> e </a:t>
            </a:r>
            <a:r>
              <a:rPr lang="en-US" b="0" i="0" u="none" dirty="0" err="1">
                <a:solidFill>
                  <a:schemeClr val="tx1"/>
                </a:solidFill>
                <a:latin typeface="Arial" pitchFamily="34" charset="0"/>
              </a:rPr>
              <a:t>nella</a:t>
            </a:r>
            <a:r>
              <a:rPr lang="en-US" b="0" i="0" u="none" dirty="0">
                <a:solidFill>
                  <a:schemeClr val="tx1"/>
                </a:solidFill>
                <a:latin typeface="Arial" pitchFamily="34" charset="0"/>
              </a:rPr>
              <a:t> </a:t>
            </a:r>
            <a:r>
              <a:rPr lang="en-US" b="0" i="0" u="none" dirty="0" err="1">
                <a:solidFill>
                  <a:schemeClr val="tx1"/>
                </a:solidFill>
                <a:latin typeface="Arial" pitchFamily="34" charset="0"/>
              </a:rPr>
              <a:t>rettifica</a:t>
            </a:r>
            <a:r>
              <a:rPr lang="en-US" b="0" i="0" u="none" dirty="0">
                <a:solidFill>
                  <a:schemeClr val="tx1"/>
                </a:solidFill>
                <a:latin typeface="Arial" pitchFamily="34" charset="0"/>
              </a:rPr>
              <a:t> di </a:t>
            </a:r>
            <a:r>
              <a:rPr lang="en-US" b="0" i="0" u="none" dirty="0" err="1">
                <a:solidFill>
                  <a:schemeClr val="tx1"/>
                </a:solidFill>
                <a:latin typeface="Arial" pitchFamily="34" charset="0"/>
              </a:rPr>
              <a:t>eventuali</a:t>
            </a:r>
            <a:r>
              <a:rPr lang="en-US" b="0" i="0" u="none" dirty="0">
                <a:solidFill>
                  <a:schemeClr val="tx1"/>
                </a:solidFill>
                <a:latin typeface="Arial" pitchFamily="34" charset="0"/>
              </a:rPr>
              <a:t> </a:t>
            </a:r>
            <a:r>
              <a:rPr lang="en-US" b="0" i="0" u="none" dirty="0" err="1">
                <a:solidFill>
                  <a:schemeClr val="tx1"/>
                </a:solidFill>
                <a:latin typeface="Arial" pitchFamily="34" charset="0"/>
              </a:rPr>
              <a:t>errori</a:t>
            </a:r>
            <a:r>
              <a:rPr lang="en-US" b="0" i="0" u="none" dirty="0">
                <a:solidFill>
                  <a:schemeClr val="tx1"/>
                </a:solidFill>
                <a:latin typeface="Arial" pitchFamily="34" charset="0"/>
              </a:rPr>
              <a:t>, </a:t>
            </a:r>
            <a:r>
              <a:rPr lang="en-US" b="0" i="0" u="none" dirty="0" err="1">
                <a:solidFill>
                  <a:schemeClr val="tx1"/>
                </a:solidFill>
                <a:latin typeface="Arial" pitchFamily="34" charset="0"/>
              </a:rPr>
              <a:t>lacune</a:t>
            </a:r>
            <a:r>
              <a:rPr lang="en-US" b="0" i="0" u="none" dirty="0">
                <a:solidFill>
                  <a:schemeClr val="tx1"/>
                </a:solidFill>
                <a:latin typeface="Arial" pitchFamily="34" charset="0"/>
              </a:rPr>
              <a:t> o </a:t>
            </a:r>
            <a:r>
              <a:rPr lang="en-US" b="0" i="0" u="none" dirty="0" err="1">
                <a:solidFill>
                  <a:schemeClr val="tx1"/>
                </a:solidFill>
                <a:latin typeface="Arial" pitchFamily="34" charset="0"/>
              </a:rPr>
              <a:t>incongruenze</a:t>
            </a:r>
            <a:r>
              <a:rPr lang="en-US" b="0" i="0" u="none" dirty="0">
                <a:solidFill>
                  <a:schemeClr val="tx1"/>
                </a:solidFill>
                <a:latin typeface="Arial" pitchFamily="34" charset="0"/>
              </a:rPr>
              <a:t> </a:t>
            </a:r>
            <a:r>
              <a:rPr lang="en-US" b="0" i="0" u="none" dirty="0" err="1">
                <a:solidFill>
                  <a:schemeClr val="tx1"/>
                </a:solidFill>
                <a:latin typeface="Arial" pitchFamily="34" charset="0"/>
              </a:rPr>
              <a:t>rilevati</a:t>
            </a:r>
            <a:r>
              <a:rPr lang="en-US" b="0" i="0" u="none" dirty="0">
                <a:solidFill>
                  <a:schemeClr val="tx1"/>
                </a:solidFill>
                <a:latin typeface="Arial" pitchFamily="34" charset="0"/>
              </a:rPr>
              <a:t> </a:t>
            </a:r>
            <a:r>
              <a:rPr lang="en-US" b="0" i="0" u="none" dirty="0" err="1">
                <a:solidFill>
                  <a:schemeClr val="tx1"/>
                </a:solidFill>
                <a:latin typeface="Arial" pitchFamily="34" charset="0"/>
              </a:rPr>
              <a:t>dalle</a:t>
            </a:r>
            <a:r>
              <a:rPr lang="en-US" b="0" i="0" u="none" dirty="0">
                <a:solidFill>
                  <a:schemeClr val="tx1"/>
                </a:solidFill>
                <a:latin typeface="Arial" pitchFamily="34" charset="0"/>
              </a:rPr>
              <a:t> procedure interne di </a:t>
            </a:r>
            <a:r>
              <a:rPr lang="en-US" b="0" i="0" u="none" dirty="0" err="1">
                <a:solidFill>
                  <a:schemeClr val="tx1"/>
                </a:solidFill>
                <a:latin typeface="Arial" pitchFamily="34" charset="0"/>
              </a:rPr>
              <a:t>controllo</a:t>
            </a:r>
            <a:r>
              <a:rPr lang="en-US" b="0" i="0" u="none" dirty="0">
                <a:solidFill>
                  <a:schemeClr val="tx1"/>
                </a:solidFill>
                <a:latin typeface="Arial" pitchFamily="34" charset="0"/>
              </a:rPr>
              <a:t>; </a:t>
            </a:r>
            <a:r>
              <a:rPr lang="en-US" b="0" i="0" u="none" dirty="0" err="1">
                <a:solidFill>
                  <a:schemeClr val="tx1"/>
                </a:solidFill>
                <a:latin typeface="Arial" pitchFamily="34" charset="0"/>
              </a:rPr>
              <a:t>sarà</a:t>
            </a:r>
            <a:r>
              <a:rPr lang="en-US" b="0" i="0" u="none" dirty="0">
                <a:solidFill>
                  <a:schemeClr val="tx1"/>
                </a:solidFill>
                <a:latin typeface="Arial" pitchFamily="34" charset="0"/>
              </a:rPr>
              <a:t> </a:t>
            </a:r>
            <a:r>
              <a:rPr lang="en-US" b="0" i="0" u="none" dirty="0" err="1">
                <a:solidFill>
                  <a:schemeClr val="tx1"/>
                </a:solidFill>
                <a:latin typeface="Arial" pitchFamily="34" charset="0"/>
              </a:rPr>
              <a:t>altresì</a:t>
            </a:r>
            <a:r>
              <a:rPr lang="en-US" b="0" i="0" u="none" dirty="0">
                <a:solidFill>
                  <a:schemeClr val="tx1"/>
                </a:solidFill>
                <a:latin typeface="Arial" pitchFamily="34" charset="0"/>
              </a:rPr>
              <a:t> </a:t>
            </a:r>
            <a:r>
              <a:rPr lang="en-US" b="0" i="0" u="none" dirty="0" err="1">
                <a:solidFill>
                  <a:schemeClr val="tx1"/>
                </a:solidFill>
                <a:latin typeface="Arial" pitchFamily="34" charset="0"/>
              </a:rPr>
              <a:t>possibile</a:t>
            </a:r>
            <a:r>
              <a:rPr lang="en-US" b="0" i="0" u="none" dirty="0">
                <a:solidFill>
                  <a:schemeClr val="tx1"/>
                </a:solidFill>
                <a:latin typeface="Arial" pitchFamily="34" charset="0"/>
              </a:rPr>
              <a:t> </a:t>
            </a:r>
            <a:r>
              <a:rPr lang="en-US" b="0" i="0" u="none" dirty="0" err="1">
                <a:solidFill>
                  <a:schemeClr val="tx1"/>
                </a:solidFill>
                <a:latin typeface="Arial" pitchFamily="34" charset="0"/>
              </a:rPr>
              <a:t>corredare</a:t>
            </a:r>
            <a:r>
              <a:rPr lang="en-US" b="0" i="0" u="none" dirty="0">
                <a:solidFill>
                  <a:schemeClr val="tx1"/>
                </a:solidFill>
                <a:latin typeface="Arial" pitchFamily="34" charset="0"/>
              </a:rPr>
              <a:t> la </a:t>
            </a:r>
            <a:r>
              <a:rPr lang="en-US" b="0" i="0" u="none" dirty="0" err="1">
                <a:solidFill>
                  <a:schemeClr val="tx1"/>
                </a:solidFill>
                <a:latin typeface="Arial" pitchFamily="34" charset="0"/>
              </a:rPr>
              <a:t>segnalazione</a:t>
            </a:r>
            <a:r>
              <a:rPr lang="en-US" b="0" i="0" u="none" dirty="0">
                <a:solidFill>
                  <a:schemeClr val="tx1"/>
                </a:solidFill>
                <a:latin typeface="Arial" pitchFamily="34" charset="0"/>
              </a:rPr>
              <a:t> </a:t>
            </a:r>
            <a:r>
              <a:rPr lang="en-US" b="0" i="0" u="none" dirty="0" err="1">
                <a:solidFill>
                  <a:schemeClr val="tx1"/>
                </a:solidFill>
                <a:latin typeface="Arial" pitchFamily="34" charset="0"/>
              </a:rPr>
              <a:t>stessa</a:t>
            </a:r>
            <a:r>
              <a:rPr lang="en-US" b="0" i="0" u="none" dirty="0">
                <a:solidFill>
                  <a:schemeClr val="tx1"/>
                </a:solidFill>
                <a:latin typeface="Arial" pitchFamily="34" charset="0"/>
              </a:rPr>
              <a:t> di </a:t>
            </a:r>
            <a:r>
              <a:rPr lang="en-US" b="0" i="0" u="none" dirty="0" err="1">
                <a:solidFill>
                  <a:schemeClr val="tx1"/>
                </a:solidFill>
                <a:latin typeface="Arial" pitchFamily="34" charset="0"/>
              </a:rPr>
              <a:t>documenti</a:t>
            </a:r>
            <a:r>
              <a:rPr lang="en-US" b="0" i="0" u="none" dirty="0">
                <a:solidFill>
                  <a:schemeClr val="tx1"/>
                </a:solidFill>
                <a:latin typeface="Arial" pitchFamily="34" charset="0"/>
              </a:rPr>
              <a:t> </a:t>
            </a:r>
            <a:r>
              <a:rPr lang="en-US" b="0" i="0" u="none" dirty="0" err="1">
                <a:solidFill>
                  <a:schemeClr val="tx1"/>
                </a:solidFill>
                <a:latin typeface="Arial" pitchFamily="34" charset="0"/>
              </a:rPr>
              <a:t>elettronici</a:t>
            </a:r>
            <a:r>
              <a:rPr lang="en-US" b="0" i="0" u="none" dirty="0">
                <a:solidFill>
                  <a:schemeClr val="tx1"/>
                </a:solidFill>
                <a:latin typeface="Arial" pitchFamily="34" charset="0"/>
              </a:rPr>
              <a:t>, </a:t>
            </a:r>
            <a:r>
              <a:rPr lang="en-US" b="0" i="0" u="none" dirty="0" err="1">
                <a:solidFill>
                  <a:schemeClr val="tx1"/>
                </a:solidFill>
                <a:latin typeface="Arial" pitchFamily="34" charset="0"/>
              </a:rPr>
              <a:t>garantendo</a:t>
            </a:r>
            <a:r>
              <a:rPr lang="en-US" b="0" i="0" u="none" dirty="0">
                <a:solidFill>
                  <a:schemeClr val="tx1"/>
                </a:solidFill>
                <a:latin typeface="Arial" pitchFamily="34" charset="0"/>
              </a:rPr>
              <a:t> al </a:t>
            </a:r>
            <a:r>
              <a:rPr lang="en-US" b="0" i="0" u="none" dirty="0" err="1">
                <a:solidFill>
                  <a:schemeClr val="tx1"/>
                </a:solidFill>
                <a:latin typeface="Arial" pitchFamily="34" charset="0"/>
              </a:rPr>
              <a:t>contempo</a:t>
            </a:r>
            <a:r>
              <a:rPr lang="en-US" b="0" i="0" u="none" dirty="0">
                <a:solidFill>
                  <a:schemeClr val="tx1"/>
                </a:solidFill>
                <a:latin typeface="Arial" pitchFamily="34" charset="0"/>
              </a:rPr>
              <a:t> la </a:t>
            </a:r>
            <a:r>
              <a:rPr lang="en-US" b="0" i="0" u="none" dirty="0" err="1">
                <a:solidFill>
                  <a:schemeClr val="tx1"/>
                </a:solidFill>
                <a:latin typeface="Arial" pitchFamily="34" charset="0"/>
              </a:rPr>
              <a:t>sicurezza</a:t>
            </a:r>
            <a:r>
              <a:rPr lang="en-US" b="0" i="0" u="none" dirty="0">
                <a:solidFill>
                  <a:schemeClr val="tx1"/>
                </a:solidFill>
                <a:latin typeface="Arial" pitchFamily="34" charset="0"/>
              </a:rPr>
              <a:t> e la </a:t>
            </a:r>
            <a:r>
              <a:rPr lang="en-US" b="0" i="0" u="none" dirty="0" err="1">
                <a:solidFill>
                  <a:schemeClr val="tx1"/>
                </a:solidFill>
                <a:latin typeface="Arial" pitchFamily="34" charset="0"/>
              </a:rPr>
              <a:t>riservatezza</a:t>
            </a:r>
            <a:r>
              <a:rPr lang="en-US" b="0" i="0" u="none" dirty="0">
                <a:solidFill>
                  <a:schemeClr val="tx1"/>
                </a:solidFill>
                <a:latin typeface="Arial" pitchFamily="34" charset="0"/>
              </a:rPr>
              <a:t> </a:t>
            </a:r>
            <a:r>
              <a:rPr lang="en-US" b="0" i="0" u="none" dirty="0" err="1">
                <a:solidFill>
                  <a:schemeClr val="tx1"/>
                </a:solidFill>
                <a:latin typeface="Arial" pitchFamily="34" charset="0"/>
              </a:rPr>
              <a:t>dei</a:t>
            </a:r>
            <a:r>
              <a:rPr lang="en-US" b="0" i="0" u="none" dirty="0">
                <a:solidFill>
                  <a:schemeClr val="tx1"/>
                </a:solidFill>
                <a:latin typeface="Arial" pitchFamily="34" charset="0"/>
              </a:rPr>
              <a:t> </a:t>
            </a:r>
            <a:r>
              <a:rPr lang="en-US" b="0" i="0" u="none" dirty="0" err="1">
                <a:solidFill>
                  <a:schemeClr val="tx1"/>
                </a:solidFill>
                <a:latin typeface="Arial" pitchFamily="34" charset="0"/>
              </a:rPr>
              <a:t>dati</a:t>
            </a:r>
            <a:r>
              <a:rPr lang="en-US" b="0" i="0" u="none" dirty="0">
                <a:solidFill>
                  <a:schemeClr val="tx1"/>
                </a:solidFill>
                <a:latin typeface="Arial" pitchFamily="34" charset="0"/>
              </a:rPr>
              <a:t> </a:t>
            </a:r>
            <a:r>
              <a:rPr lang="en-US" b="0" i="0" u="none" dirty="0" err="1">
                <a:solidFill>
                  <a:schemeClr val="tx1"/>
                </a:solidFill>
                <a:latin typeface="Arial" pitchFamily="34" charset="0"/>
              </a:rPr>
              <a:t>inviati</a:t>
            </a:r>
            <a:r>
              <a:rPr lang="en-US" b="0" i="0" u="none" dirty="0">
                <a:solidFill>
                  <a:schemeClr val="tx1"/>
                </a:solidFill>
                <a:latin typeface="Arial" pitchFamily="34" charset="0"/>
              </a:rPr>
              <a:t>.</a:t>
            </a:r>
          </a:p>
          <a:p>
            <a:pPr algn="just"/>
            <a:endParaRPr lang="en-US" b="0" i="0" u="none" dirty="0">
              <a:solidFill>
                <a:schemeClr val="tx1"/>
              </a:solidFill>
              <a:latin typeface="Arial" pitchFamily="34" charset="0"/>
            </a:endParaRPr>
          </a:p>
          <a:p>
            <a:pPr algn="just"/>
            <a:r>
              <a:rPr lang="en-US" b="0" i="0" u="none" dirty="0">
                <a:solidFill>
                  <a:schemeClr val="tx1"/>
                </a:solidFill>
                <a:latin typeface="Arial" pitchFamily="34" charset="0"/>
              </a:rPr>
              <a:t>Il </a:t>
            </a:r>
            <a:r>
              <a:rPr lang="en-US" b="0" i="0" u="none" dirty="0" err="1">
                <a:solidFill>
                  <a:schemeClr val="tx1"/>
                </a:solidFill>
                <a:latin typeface="Arial" pitchFamily="34" charset="0"/>
              </a:rPr>
              <a:t>nuovo</a:t>
            </a:r>
            <a:r>
              <a:rPr lang="en-US" b="0" i="0" u="none" dirty="0">
                <a:solidFill>
                  <a:schemeClr val="tx1"/>
                </a:solidFill>
                <a:latin typeface="Arial" pitchFamily="34" charset="0"/>
              </a:rPr>
              <a:t> schema di </a:t>
            </a:r>
            <a:r>
              <a:rPr lang="en-US" b="0" i="0" u="none" dirty="0" err="1">
                <a:solidFill>
                  <a:schemeClr val="tx1"/>
                </a:solidFill>
                <a:latin typeface="Arial" pitchFamily="34" charset="0"/>
              </a:rPr>
              <a:t>segnalazione</a:t>
            </a:r>
            <a:r>
              <a:rPr lang="en-US" b="0" i="0" u="none" dirty="0">
                <a:solidFill>
                  <a:schemeClr val="tx1"/>
                </a:solidFill>
                <a:latin typeface="Arial" pitchFamily="34" charset="0"/>
              </a:rPr>
              <a:t> è </a:t>
            </a:r>
            <a:r>
              <a:rPr lang="en-US" b="0" i="0" u="none" dirty="0" err="1">
                <a:solidFill>
                  <a:schemeClr val="tx1"/>
                </a:solidFill>
                <a:latin typeface="Arial" pitchFamily="34" charset="0"/>
              </a:rPr>
              <a:t>uguale</a:t>
            </a:r>
            <a:r>
              <a:rPr lang="en-US" b="0" i="0" u="none" dirty="0">
                <a:solidFill>
                  <a:schemeClr val="tx1"/>
                </a:solidFill>
                <a:latin typeface="Arial" pitchFamily="34" charset="0"/>
              </a:rPr>
              <a:t> per </a:t>
            </a:r>
            <a:r>
              <a:rPr lang="en-US" b="0" i="0" u="none" dirty="0" err="1">
                <a:solidFill>
                  <a:schemeClr val="tx1"/>
                </a:solidFill>
                <a:latin typeface="Arial" pitchFamily="34" charset="0"/>
              </a:rPr>
              <a:t>tutte</a:t>
            </a:r>
            <a:r>
              <a:rPr lang="en-US" b="0" i="0" u="none" dirty="0">
                <a:solidFill>
                  <a:schemeClr val="tx1"/>
                </a:solidFill>
                <a:latin typeface="Arial" pitchFamily="34" charset="0"/>
              </a:rPr>
              <a:t> le </a:t>
            </a:r>
            <a:r>
              <a:rPr lang="en-US" b="0" i="0" u="none" dirty="0" err="1">
                <a:solidFill>
                  <a:schemeClr val="tx1"/>
                </a:solidFill>
                <a:latin typeface="Arial" pitchFamily="34" charset="0"/>
              </a:rPr>
              <a:t>categorie</a:t>
            </a:r>
            <a:r>
              <a:rPr lang="en-US" b="0" i="0" u="none" dirty="0">
                <a:solidFill>
                  <a:schemeClr val="tx1"/>
                </a:solidFill>
                <a:latin typeface="Arial" pitchFamily="34" charset="0"/>
              </a:rPr>
              <a:t> di </a:t>
            </a:r>
            <a:r>
              <a:rPr lang="en-US" b="0" i="0" u="none" dirty="0" err="1">
                <a:solidFill>
                  <a:schemeClr val="tx1"/>
                </a:solidFill>
                <a:latin typeface="Arial" pitchFamily="34" charset="0"/>
              </a:rPr>
              <a:t>segnalanti</a:t>
            </a:r>
            <a:r>
              <a:rPr lang="en-US" b="0" i="0" u="none" dirty="0">
                <a:solidFill>
                  <a:schemeClr val="tx1"/>
                </a:solidFill>
                <a:latin typeface="Arial" pitchFamily="34" charset="0"/>
              </a:rPr>
              <a:t> (</a:t>
            </a:r>
            <a:r>
              <a:rPr lang="en-US" b="0" i="0" u="none" dirty="0" err="1">
                <a:solidFill>
                  <a:schemeClr val="tx1"/>
                </a:solidFill>
                <a:latin typeface="Arial" pitchFamily="34" charset="0"/>
              </a:rPr>
              <a:t>intermediari</a:t>
            </a:r>
            <a:r>
              <a:rPr lang="en-US" b="0" i="0" u="none" dirty="0">
                <a:solidFill>
                  <a:schemeClr val="tx1"/>
                </a:solidFill>
                <a:latin typeface="Arial" pitchFamily="34" charset="0"/>
              </a:rPr>
              <a:t>, </a:t>
            </a:r>
            <a:r>
              <a:rPr lang="en-US" b="0" i="0" u="none" dirty="0" err="1">
                <a:solidFill>
                  <a:schemeClr val="tx1"/>
                </a:solidFill>
                <a:latin typeface="Arial" pitchFamily="34" charset="0"/>
              </a:rPr>
              <a:t>professionisti</a:t>
            </a:r>
            <a:r>
              <a:rPr lang="en-US" b="0" i="0" u="none" dirty="0">
                <a:solidFill>
                  <a:schemeClr val="tx1"/>
                </a:solidFill>
                <a:latin typeface="Arial" pitchFamily="34" charset="0"/>
              </a:rPr>
              <a:t>, </a:t>
            </a:r>
            <a:r>
              <a:rPr lang="en-US" b="0" i="0" u="none" dirty="0" err="1">
                <a:solidFill>
                  <a:schemeClr val="tx1"/>
                </a:solidFill>
                <a:latin typeface="Arial" pitchFamily="34" charset="0"/>
              </a:rPr>
              <a:t>altri</a:t>
            </a:r>
            <a:r>
              <a:rPr lang="en-US" b="0" i="0" u="none" dirty="0">
                <a:solidFill>
                  <a:schemeClr val="tx1"/>
                </a:solidFill>
                <a:latin typeface="Arial" pitchFamily="34" charset="0"/>
              </a:rPr>
              <a:t> </a:t>
            </a:r>
            <a:r>
              <a:rPr lang="en-US" b="0" i="0" u="none" dirty="0" err="1">
                <a:solidFill>
                  <a:schemeClr val="tx1"/>
                </a:solidFill>
                <a:latin typeface="Arial" pitchFamily="34" charset="0"/>
              </a:rPr>
              <a:t>operatori</a:t>
            </a:r>
            <a:r>
              <a:rPr lang="en-US" b="0" i="0" u="none" dirty="0">
                <a:solidFill>
                  <a:schemeClr val="tx1"/>
                </a:solidFill>
                <a:latin typeface="Arial" pitchFamily="34" charset="0"/>
              </a:rPr>
              <a:t>), con </a:t>
            </a:r>
            <a:r>
              <a:rPr lang="en-US" b="0" i="0" u="none" dirty="0" err="1">
                <a:solidFill>
                  <a:schemeClr val="tx1"/>
                </a:solidFill>
                <a:latin typeface="Arial" pitchFamily="34" charset="0"/>
              </a:rPr>
              <a:t>diverso</a:t>
            </a:r>
            <a:r>
              <a:rPr lang="en-US" b="0" i="0" u="none" dirty="0">
                <a:solidFill>
                  <a:schemeClr val="tx1"/>
                </a:solidFill>
                <a:latin typeface="Arial" pitchFamily="34" charset="0"/>
              </a:rPr>
              <a:t> </a:t>
            </a:r>
            <a:r>
              <a:rPr lang="en-US" b="0" i="0" u="none" dirty="0" err="1">
                <a:solidFill>
                  <a:schemeClr val="tx1"/>
                </a:solidFill>
                <a:latin typeface="Arial" pitchFamily="34" charset="0"/>
              </a:rPr>
              <a:t>livello</a:t>
            </a:r>
            <a:r>
              <a:rPr lang="en-US" b="0" i="0" u="none" dirty="0">
                <a:solidFill>
                  <a:schemeClr val="tx1"/>
                </a:solidFill>
                <a:latin typeface="Arial" pitchFamily="34" charset="0"/>
              </a:rPr>
              <a:t> di </a:t>
            </a:r>
            <a:r>
              <a:rPr lang="en-US" b="0" i="0" u="none" dirty="0" err="1">
                <a:solidFill>
                  <a:schemeClr val="tx1"/>
                </a:solidFill>
                <a:latin typeface="Arial" pitchFamily="34" charset="0"/>
              </a:rPr>
              <a:t>dettaglio</a:t>
            </a:r>
            <a:r>
              <a:rPr lang="en-US" b="0" i="0" u="none" dirty="0">
                <a:solidFill>
                  <a:schemeClr val="tx1"/>
                </a:solidFill>
                <a:latin typeface="Arial" pitchFamily="34" charset="0"/>
              </a:rPr>
              <a:t> </a:t>
            </a:r>
            <a:r>
              <a:rPr lang="en-US" b="0" i="0" u="none" dirty="0" err="1">
                <a:solidFill>
                  <a:schemeClr val="tx1"/>
                </a:solidFill>
                <a:latin typeface="Arial" pitchFamily="34" charset="0"/>
              </a:rPr>
              <a:t>informativo</a:t>
            </a:r>
            <a:r>
              <a:rPr lang="en-US" b="0" i="0" u="none" dirty="0">
                <a:solidFill>
                  <a:schemeClr val="tx1"/>
                </a:solidFill>
                <a:latin typeface="Arial" pitchFamily="34" charset="0"/>
              </a:rPr>
              <a:t> in </a:t>
            </a:r>
            <a:r>
              <a:rPr lang="en-US" b="0" i="0" u="none" dirty="0" err="1">
                <a:solidFill>
                  <a:schemeClr val="tx1"/>
                </a:solidFill>
                <a:latin typeface="Arial" pitchFamily="34" charset="0"/>
              </a:rPr>
              <a:t>relazione</a:t>
            </a:r>
            <a:r>
              <a:rPr lang="en-US" b="0" i="0" u="none" dirty="0">
                <a:solidFill>
                  <a:schemeClr val="tx1"/>
                </a:solidFill>
                <a:latin typeface="Arial" pitchFamily="34" charset="0"/>
              </a:rPr>
              <a:t> </a:t>
            </a:r>
            <a:r>
              <a:rPr lang="en-US" b="0" i="0" u="none" dirty="0" err="1">
                <a:solidFill>
                  <a:schemeClr val="tx1"/>
                </a:solidFill>
                <a:latin typeface="Arial" pitchFamily="34" charset="0"/>
              </a:rPr>
              <a:t>alle</a:t>
            </a:r>
            <a:r>
              <a:rPr lang="en-US" b="0" i="0" u="none" dirty="0">
                <a:solidFill>
                  <a:schemeClr val="tx1"/>
                </a:solidFill>
                <a:latin typeface="Arial" pitchFamily="34" charset="0"/>
              </a:rPr>
              <a:t> </a:t>
            </a:r>
            <a:r>
              <a:rPr lang="en-US" b="0" i="0" u="none" dirty="0" err="1">
                <a:solidFill>
                  <a:schemeClr val="tx1"/>
                </a:solidFill>
                <a:latin typeface="Arial" pitchFamily="34" charset="0"/>
              </a:rPr>
              <a:t>peculiarità</a:t>
            </a:r>
            <a:r>
              <a:rPr lang="en-US" b="0" i="0" u="none" dirty="0">
                <a:solidFill>
                  <a:schemeClr val="tx1"/>
                </a:solidFill>
                <a:latin typeface="Arial" pitchFamily="34" charset="0"/>
              </a:rPr>
              <a:t> </a:t>
            </a:r>
            <a:r>
              <a:rPr lang="en-US" b="0" i="0" u="none" dirty="0" err="1">
                <a:solidFill>
                  <a:schemeClr val="tx1"/>
                </a:solidFill>
                <a:latin typeface="Arial" pitchFamily="34" charset="0"/>
              </a:rPr>
              <a:t>dei</a:t>
            </a:r>
            <a:r>
              <a:rPr lang="en-US" b="0" i="0" u="none" dirty="0">
                <a:solidFill>
                  <a:schemeClr val="tx1"/>
                </a:solidFill>
                <a:latin typeface="Arial" pitchFamily="34" charset="0"/>
              </a:rPr>
              <a:t> </a:t>
            </a:r>
            <a:r>
              <a:rPr lang="en-US" b="0" i="0" u="none" dirty="0" err="1">
                <a:solidFill>
                  <a:schemeClr val="tx1"/>
                </a:solidFill>
                <a:latin typeface="Arial" pitchFamily="34" charset="0"/>
              </a:rPr>
              <a:t>soggetti</a:t>
            </a:r>
            <a:r>
              <a:rPr lang="en-US" b="0" i="0" u="none" dirty="0">
                <a:solidFill>
                  <a:schemeClr val="tx1"/>
                </a:solidFill>
                <a:latin typeface="Arial" pitchFamily="34" charset="0"/>
              </a:rPr>
              <a:t> e </a:t>
            </a:r>
            <a:r>
              <a:rPr lang="en-US" b="0" i="0" u="none" dirty="0" err="1">
                <a:solidFill>
                  <a:schemeClr val="tx1"/>
                </a:solidFill>
                <a:latin typeface="Arial" pitchFamily="34" charset="0"/>
              </a:rPr>
              <a:t>dell’operatività</a:t>
            </a:r>
            <a:r>
              <a:rPr lang="en-US" b="0" i="0" u="none" dirty="0">
                <a:solidFill>
                  <a:schemeClr val="tx1"/>
                </a:solidFill>
                <a:latin typeface="Arial" pitchFamily="34" charset="0"/>
              </a:rPr>
              <a:t> </a:t>
            </a:r>
            <a:r>
              <a:rPr lang="en-US" b="0" i="0" u="none" dirty="0" err="1">
                <a:solidFill>
                  <a:schemeClr val="tx1"/>
                </a:solidFill>
                <a:latin typeface="Arial" pitchFamily="34" charset="0"/>
              </a:rPr>
              <a:t>segnalata</a:t>
            </a:r>
            <a:r>
              <a:rPr lang="en-US" b="0" i="0" u="none" dirty="0">
                <a:solidFill>
                  <a:schemeClr val="tx1"/>
                </a:solidFill>
                <a:latin typeface="Arial" pitchFamily="34" charset="0"/>
              </a:rPr>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228600" y="404813"/>
            <a:ext cx="8458200" cy="503237"/>
          </a:xfrm>
        </p:spPr>
        <p:txBody>
          <a:bodyPr/>
          <a:lstStyle/>
          <a:p>
            <a:pPr eaLnBrk="1" hangingPunct="1"/>
            <a:r>
              <a:rPr lang="it-IT" sz="1800" dirty="0" smtClean="0">
                <a:solidFill>
                  <a:schemeClr val="tx1"/>
                </a:solidFill>
                <a:latin typeface="Verdana" pitchFamily="34" charset="0"/>
              </a:rPr>
              <a:t>DIVIETO DI COMUNICAZIONE</a:t>
            </a:r>
            <a:r>
              <a:rPr lang="it-IT" sz="2800" i="1" dirty="0" smtClean="0">
                <a:solidFill>
                  <a:srgbClr val="006600"/>
                </a:solidFill>
                <a:latin typeface="Arial" pitchFamily="34" charset="0"/>
              </a:rPr>
              <a:t> </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dirty="0">
              <a:solidFill>
                <a:srgbClr val="FF0000"/>
              </a:solidFill>
              <a:latin typeface="Arial" pitchFamily="34" charset="0"/>
            </a:endParaRPr>
          </a:p>
          <a:p>
            <a:pPr algn="ctr">
              <a:spcBef>
                <a:spcPct val="50000"/>
              </a:spcBef>
              <a:defRPr/>
            </a:pPr>
            <a:endParaRPr lang="it-IT" sz="3600" dirty="0">
              <a:solidFill>
                <a:srgbClr val="003366"/>
              </a:solidFill>
              <a:effectLst>
                <a:outerShdw blurRad="38100" dist="38100" dir="2700000" algn="tl">
                  <a:srgbClr val="C0C0C0"/>
                </a:outerShdw>
              </a:effectLst>
            </a:endParaRPr>
          </a:p>
          <a:p>
            <a:pPr algn="ctr">
              <a:spcBef>
                <a:spcPct val="50000"/>
              </a:spcBef>
              <a:defRPr/>
            </a:pPr>
            <a:endParaRPr lang="it-IT" sz="3600" i="0" dirty="0">
              <a:solidFill>
                <a:srgbClr val="003366"/>
              </a:solidFill>
            </a:endParaRPr>
          </a:p>
        </p:txBody>
      </p:sp>
      <p:sp>
        <p:nvSpPr>
          <p:cNvPr id="13316"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3317"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13318"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13319" name="Text Box 1031"/>
          <p:cNvSpPr txBox="1">
            <a:spLocks noChangeArrowheads="1"/>
          </p:cNvSpPr>
          <p:nvPr/>
        </p:nvSpPr>
        <p:spPr bwMode="auto">
          <a:xfrm>
            <a:off x="519683" y="1756806"/>
            <a:ext cx="8181975" cy="227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1600" b="0" i="0" u="none" dirty="0" smtClean="0">
                <a:solidFill>
                  <a:srgbClr val="003366"/>
                </a:solidFill>
                <a:latin typeface="Arial" pitchFamily="34" charset="0"/>
              </a:rPr>
              <a:t>E’ vietato ai soggetti tenuti alla segnalazione e a chiunque ne sia comunque a conoscenza di dare comunicazione dell’avvenuta segnalazione fuori dai casi previsti dal </a:t>
            </a:r>
            <a:r>
              <a:rPr lang="it-IT" sz="1600" b="0" i="0" u="none" dirty="0" err="1" smtClean="0">
                <a:solidFill>
                  <a:srgbClr val="003366"/>
                </a:solidFill>
                <a:latin typeface="Arial" pitchFamily="34" charset="0"/>
              </a:rPr>
              <a:t>D.Lgs</a:t>
            </a:r>
            <a:r>
              <a:rPr lang="it-IT" sz="1600" b="0" i="0" u="none" dirty="0" smtClean="0">
                <a:solidFill>
                  <a:srgbClr val="003366"/>
                </a:solidFill>
                <a:latin typeface="Arial" pitchFamily="34" charset="0"/>
              </a:rPr>
              <a:t> n. 231/07.</a:t>
            </a:r>
          </a:p>
          <a:p>
            <a:pPr algn="just" eaLnBrk="1" hangingPunct="1">
              <a:spcBef>
                <a:spcPct val="50000"/>
              </a:spcBef>
            </a:pPr>
            <a:r>
              <a:rPr lang="it-IT" sz="1600" b="0" i="0" u="none" dirty="0" smtClean="0">
                <a:solidFill>
                  <a:srgbClr val="003366"/>
                </a:solidFill>
                <a:latin typeface="Arial" pitchFamily="34" charset="0"/>
              </a:rPr>
              <a:t>Il divieto non si applica tra intermediari finanziari appartenenti al medesimo gruppo o tra soggetti che svolgono la propria attività professionale in forma associata, in qualità di dipendenti o collaboratori.</a:t>
            </a:r>
          </a:p>
          <a:p>
            <a:pPr algn="just" eaLnBrk="1" hangingPunct="1">
              <a:spcBef>
                <a:spcPct val="50000"/>
              </a:spcBef>
            </a:pPr>
            <a:endParaRPr lang="it-IT" sz="1600" u="none" dirty="0">
              <a:solidFill>
                <a:srgbClr val="003366"/>
              </a:solidFill>
              <a:latin typeface="Arial" pitchFamily="34" charset="0"/>
            </a:endParaRPr>
          </a:p>
          <a:p>
            <a:pPr algn="just" eaLnBrk="1" hangingPunct="1">
              <a:lnSpc>
                <a:spcPct val="80000"/>
              </a:lnSpc>
              <a:spcBef>
                <a:spcPct val="20000"/>
              </a:spcBef>
              <a:buClr>
                <a:srgbClr val="003366"/>
              </a:buClr>
              <a:buFont typeface="Wingdings" pitchFamily="2" charset="2"/>
              <a:buChar char="Ø"/>
            </a:pPr>
            <a:endParaRPr lang="it-IT" u="none" dirty="0">
              <a:solidFill>
                <a:srgbClr val="003366"/>
              </a:solidFill>
              <a:latin typeface="Arial" pitchFamily="34" charset="0"/>
            </a:endParaRPr>
          </a:p>
        </p:txBody>
      </p:sp>
    </p:spTree>
    <p:extLst>
      <p:ext uri="{BB962C8B-B14F-4D97-AF65-F5344CB8AC3E}">
        <p14:creationId xmlns:p14="http://schemas.microsoft.com/office/powerpoint/2010/main" val="12644973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228600" y="404813"/>
            <a:ext cx="8458200" cy="503237"/>
          </a:xfrm>
        </p:spPr>
        <p:txBody>
          <a:bodyPr/>
          <a:lstStyle/>
          <a:p>
            <a:pPr eaLnBrk="1" hangingPunct="1"/>
            <a:r>
              <a:rPr lang="it-IT" sz="1800" dirty="0" smtClean="0">
                <a:solidFill>
                  <a:schemeClr val="tx1"/>
                </a:solidFill>
                <a:latin typeface="Verdana" pitchFamily="34" charset="0"/>
              </a:rPr>
              <a:t>TUTELA DELLA RISERVATEZZA DEL SEGNALANTE</a:t>
            </a:r>
            <a:r>
              <a:rPr lang="it-IT" sz="2800" i="1" dirty="0" smtClean="0">
                <a:solidFill>
                  <a:srgbClr val="006600"/>
                </a:solidFill>
                <a:latin typeface="Arial" pitchFamily="34" charset="0"/>
              </a:rPr>
              <a:t> </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dirty="0">
              <a:solidFill>
                <a:srgbClr val="FF0000"/>
              </a:solidFill>
              <a:latin typeface="Arial" pitchFamily="34" charset="0"/>
            </a:endParaRPr>
          </a:p>
          <a:p>
            <a:pPr algn="ctr">
              <a:spcBef>
                <a:spcPct val="50000"/>
              </a:spcBef>
              <a:defRPr/>
            </a:pPr>
            <a:endParaRPr lang="it-IT" sz="3600" dirty="0">
              <a:solidFill>
                <a:srgbClr val="003366"/>
              </a:solidFill>
              <a:effectLst>
                <a:outerShdw blurRad="38100" dist="38100" dir="2700000" algn="tl">
                  <a:srgbClr val="C0C0C0"/>
                </a:outerShdw>
              </a:effectLst>
            </a:endParaRPr>
          </a:p>
          <a:p>
            <a:pPr algn="ctr">
              <a:spcBef>
                <a:spcPct val="50000"/>
              </a:spcBef>
              <a:defRPr/>
            </a:pPr>
            <a:endParaRPr lang="it-IT" sz="3600" i="0" dirty="0">
              <a:solidFill>
                <a:srgbClr val="003366"/>
              </a:solidFill>
            </a:endParaRPr>
          </a:p>
        </p:txBody>
      </p:sp>
      <p:sp>
        <p:nvSpPr>
          <p:cNvPr id="13316"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3317"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13318"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13319" name="Text Box 1031"/>
          <p:cNvSpPr txBox="1">
            <a:spLocks noChangeArrowheads="1"/>
          </p:cNvSpPr>
          <p:nvPr/>
        </p:nvSpPr>
        <p:spPr bwMode="auto">
          <a:xfrm>
            <a:off x="276225" y="2027237"/>
            <a:ext cx="8181975"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1600" b="0" i="0" u="none" dirty="0">
                <a:solidFill>
                  <a:srgbClr val="003366"/>
                </a:solidFill>
                <a:latin typeface="Arial" pitchFamily="34" charset="0"/>
              </a:rPr>
              <a:t>I</a:t>
            </a:r>
            <a:r>
              <a:rPr lang="it-IT" sz="1600" b="0" i="0" u="none" dirty="0" smtClean="0">
                <a:solidFill>
                  <a:srgbClr val="003366"/>
                </a:solidFill>
                <a:latin typeface="Arial" pitchFamily="34" charset="0"/>
              </a:rPr>
              <a:t> soggetti tenuti alla segnalazione adottano misure adeguate per assicurare la massima riservatezza dell’identità del segnalante</a:t>
            </a:r>
          </a:p>
          <a:p>
            <a:pPr algn="just" eaLnBrk="1" hangingPunct="1">
              <a:spcBef>
                <a:spcPct val="50000"/>
              </a:spcBef>
            </a:pPr>
            <a:r>
              <a:rPr lang="it-IT" sz="1600" b="0" i="0" u="none" dirty="0" smtClean="0">
                <a:solidFill>
                  <a:srgbClr val="003366"/>
                </a:solidFill>
                <a:latin typeface="Arial" pitchFamily="34" charset="0"/>
              </a:rPr>
              <a:t>La segnalazione alla UIF deve avvenire telematicamente e deve essere priva del nominativo del segnalante.</a:t>
            </a:r>
          </a:p>
          <a:p>
            <a:pPr algn="just" eaLnBrk="1" hangingPunct="1">
              <a:spcBef>
                <a:spcPct val="50000"/>
              </a:spcBef>
            </a:pPr>
            <a:r>
              <a:rPr lang="it-IT" sz="1600" b="0" i="0" u="none" dirty="0" smtClean="0">
                <a:solidFill>
                  <a:srgbClr val="003366"/>
                </a:solidFill>
                <a:latin typeface="Arial" pitchFamily="34" charset="0"/>
              </a:rPr>
              <a:t>In caso di denuncia o rapporto di cui agli artt. 331 e 347 del c.p.p. l’identità del segnalante non è menzionata.</a:t>
            </a:r>
          </a:p>
          <a:p>
            <a:pPr algn="just" eaLnBrk="1" hangingPunct="1">
              <a:spcBef>
                <a:spcPct val="50000"/>
              </a:spcBef>
            </a:pPr>
            <a:r>
              <a:rPr lang="it-IT" sz="1600" b="0" i="0" u="none" dirty="0" smtClean="0">
                <a:solidFill>
                  <a:srgbClr val="003366"/>
                </a:solidFill>
                <a:latin typeface="Arial" pitchFamily="34" charset="0"/>
              </a:rPr>
              <a:t>L’identità del segnalante può essere rivelata solo quando l’Autorità giudiziaria, con decreto motivato, lo ritenga indispensabile ai fini dell’accertamento dei reati.</a:t>
            </a:r>
            <a:endParaRPr lang="it-IT" sz="1600" u="none" dirty="0">
              <a:solidFill>
                <a:srgbClr val="003366"/>
              </a:solidFill>
              <a:latin typeface="Arial" pitchFamily="34" charset="0"/>
            </a:endParaRPr>
          </a:p>
          <a:p>
            <a:pPr algn="just" eaLnBrk="1" hangingPunct="1">
              <a:lnSpc>
                <a:spcPct val="80000"/>
              </a:lnSpc>
              <a:spcBef>
                <a:spcPct val="20000"/>
              </a:spcBef>
              <a:buClr>
                <a:srgbClr val="003366"/>
              </a:buClr>
              <a:buFont typeface="Wingdings" pitchFamily="2" charset="2"/>
              <a:buChar char="Ø"/>
            </a:pPr>
            <a:endParaRPr lang="it-IT" u="none" dirty="0">
              <a:solidFill>
                <a:srgbClr val="003366"/>
              </a:solidFill>
              <a:latin typeface="Arial" pitchFamily="34" charset="0"/>
            </a:endParaRPr>
          </a:p>
        </p:txBody>
      </p:sp>
    </p:spTree>
    <p:extLst>
      <p:ext uri="{BB962C8B-B14F-4D97-AF65-F5344CB8AC3E}">
        <p14:creationId xmlns:p14="http://schemas.microsoft.com/office/powerpoint/2010/main" val="5196602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228600" y="404813"/>
            <a:ext cx="8458200" cy="503237"/>
          </a:xfrm>
        </p:spPr>
        <p:txBody>
          <a:bodyPr/>
          <a:lstStyle/>
          <a:p>
            <a:pPr eaLnBrk="1" hangingPunct="1"/>
            <a:r>
              <a:rPr lang="it-IT" sz="1800" smtClean="0">
                <a:solidFill>
                  <a:schemeClr val="tx1"/>
                </a:solidFill>
                <a:latin typeface="Verdana" pitchFamily="34" charset="0"/>
              </a:rPr>
              <a:t>NUOVI INDICI DI ANOMALIA EMANATI DALL</a:t>
            </a:r>
            <a:r>
              <a:rPr lang="it-IT" sz="1800" smtClean="0">
                <a:solidFill>
                  <a:schemeClr val="tx1"/>
                </a:solidFill>
                <a:latin typeface="Comic Sans MS" pitchFamily="66" charset="0"/>
              </a:rPr>
              <a:t>’</a:t>
            </a:r>
            <a:r>
              <a:rPr lang="it-IT" sz="1800" smtClean="0">
                <a:solidFill>
                  <a:schemeClr val="tx1"/>
                </a:solidFill>
                <a:latin typeface="Verdana" pitchFamily="34" charset="0"/>
              </a:rPr>
              <a:t>UIF</a:t>
            </a:r>
            <a:r>
              <a:rPr lang="it-IT" sz="2800" i="1" smtClean="0">
                <a:solidFill>
                  <a:srgbClr val="006600"/>
                </a:solidFill>
                <a:latin typeface="Arial" pitchFamily="34" charset="0"/>
              </a:rPr>
              <a:t> </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13316"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3317"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13318"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13319" name="Text Box 1031"/>
          <p:cNvSpPr txBox="1">
            <a:spLocks noChangeArrowheads="1"/>
          </p:cNvSpPr>
          <p:nvPr/>
        </p:nvSpPr>
        <p:spPr bwMode="auto">
          <a:xfrm>
            <a:off x="638175" y="1423988"/>
            <a:ext cx="8181975" cy="488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buFont typeface="Wingdings" pitchFamily="2" charset="2"/>
              <a:buChar char="Ø"/>
            </a:pPr>
            <a:r>
              <a:rPr lang="it-IT" sz="1600" b="0" i="0" u="none" dirty="0">
                <a:solidFill>
                  <a:srgbClr val="003366"/>
                </a:solidFill>
                <a:latin typeface="Arial" pitchFamily="34" charset="0"/>
              </a:rPr>
              <a:t> Comunicazione 24 settembre 2009 </a:t>
            </a:r>
            <a:r>
              <a:rPr lang="it-IT" sz="1600" b="0" u="none" dirty="0">
                <a:solidFill>
                  <a:srgbClr val="003366"/>
                </a:solidFill>
                <a:latin typeface="Arial" pitchFamily="34" charset="0"/>
              </a:rPr>
              <a:t>“Schemi rappresentativi di comportamenti anomali ai sensi dell’art.6, co. 7, </a:t>
            </a:r>
            <a:r>
              <a:rPr lang="it-IT" sz="1600" b="0" u="none" dirty="0" err="1">
                <a:solidFill>
                  <a:srgbClr val="003366"/>
                </a:solidFill>
                <a:latin typeface="Arial" pitchFamily="34" charset="0"/>
              </a:rPr>
              <a:t>lett</a:t>
            </a:r>
            <a:r>
              <a:rPr lang="it-IT" sz="1600" b="0" u="none" dirty="0">
                <a:solidFill>
                  <a:srgbClr val="003366"/>
                </a:solidFill>
                <a:latin typeface="Arial" pitchFamily="34" charset="0"/>
              </a:rPr>
              <a:t>. b) del </a:t>
            </a:r>
            <a:r>
              <a:rPr lang="it-IT" sz="1600" b="0" u="none" dirty="0" err="1">
                <a:solidFill>
                  <a:srgbClr val="003366"/>
                </a:solidFill>
                <a:latin typeface="Arial" pitchFamily="34" charset="0"/>
              </a:rPr>
              <a:t>d.lgs</a:t>
            </a:r>
            <a:r>
              <a:rPr lang="it-IT" sz="1600" b="0" u="none" dirty="0">
                <a:solidFill>
                  <a:srgbClr val="003366"/>
                </a:solidFill>
                <a:latin typeface="Arial" pitchFamily="34" charset="0"/>
              </a:rPr>
              <a:t> 231/2007 – </a:t>
            </a:r>
            <a:r>
              <a:rPr lang="it-IT" sz="1600" u="none" dirty="0">
                <a:solidFill>
                  <a:srgbClr val="003366"/>
                </a:solidFill>
                <a:latin typeface="Arial" pitchFamily="34" charset="0"/>
              </a:rPr>
              <a:t>imprese in crisi e usura</a:t>
            </a:r>
            <a:r>
              <a:rPr lang="it-IT" sz="1600" b="0" u="none" dirty="0">
                <a:solidFill>
                  <a:srgbClr val="003366"/>
                </a:solidFill>
                <a:latin typeface="Arial" pitchFamily="34" charset="0"/>
              </a:rPr>
              <a:t>”</a:t>
            </a:r>
          </a:p>
          <a:p>
            <a:pPr algn="just" eaLnBrk="1" hangingPunct="1">
              <a:lnSpc>
                <a:spcPct val="80000"/>
              </a:lnSpc>
              <a:spcBef>
                <a:spcPct val="20000"/>
              </a:spcBef>
              <a:buClr>
                <a:srgbClr val="003366"/>
              </a:buClr>
              <a:buFont typeface="Wingdings" pitchFamily="2" charset="2"/>
              <a:buNone/>
            </a:pPr>
            <a:endParaRPr lang="it-IT" sz="1600" b="0" u="none" dirty="0">
              <a:solidFill>
                <a:srgbClr val="003366"/>
              </a:solidFill>
              <a:latin typeface="Arial" pitchFamily="34" charset="0"/>
            </a:endParaRPr>
          </a:p>
          <a:p>
            <a:pPr algn="just" eaLnBrk="1" hangingPunct="1">
              <a:lnSpc>
                <a:spcPct val="80000"/>
              </a:lnSpc>
              <a:spcBef>
                <a:spcPct val="20000"/>
              </a:spcBef>
              <a:buClr>
                <a:srgbClr val="003366"/>
              </a:buClr>
              <a:buFont typeface="Wingdings" pitchFamily="2" charset="2"/>
              <a:buChar char="Ø"/>
            </a:pPr>
            <a:r>
              <a:rPr lang="it-IT" sz="1600" b="0" i="0" u="none" dirty="0">
                <a:solidFill>
                  <a:srgbClr val="003366"/>
                </a:solidFill>
                <a:latin typeface="Arial" pitchFamily="34" charset="0"/>
              </a:rPr>
              <a:t> Comunicazione 13 ottobre 2009 </a:t>
            </a:r>
            <a:r>
              <a:rPr lang="it-IT" sz="1600" b="0" u="none" dirty="0">
                <a:solidFill>
                  <a:srgbClr val="003366"/>
                </a:solidFill>
                <a:latin typeface="Arial" pitchFamily="34" charset="0"/>
              </a:rPr>
              <a:t>“Schema rappresentativo di comportamenti anomali ai sensi dell’art.6, comma 7, </a:t>
            </a:r>
            <a:r>
              <a:rPr lang="it-IT" sz="1600" b="0" u="none" dirty="0" err="1">
                <a:solidFill>
                  <a:srgbClr val="003366"/>
                </a:solidFill>
                <a:latin typeface="Arial" pitchFamily="34" charset="0"/>
              </a:rPr>
              <a:t>lett</a:t>
            </a:r>
            <a:r>
              <a:rPr lang="it-IT" sz="1600" b="0" u="none" dirty="0">
                <a:solidFill>
                  <a:srgbClr val="003366"/>
                </a:solidFill>
                <a:latin typeface="Arial" pitchFamily="34" charset="0"/>
              </a:rPr>
              <a:t>. b) del d.lgs. n. 231 del 2007 - </a:t>
            </a:r>
            <a:r>
              <a:rPr lang="it-IT" sz="1600" u="none" dirty="0">
                <a:solidFill>
                  <a:srgbClr val="003366"/>
                </a:solidFill>
                <a:latin typeface="Arial" pitchFamily="34" charset="0"/>
              </a:rPr>
              <a:t>conti dedicati”</a:t>
            </a:r>
          </a:p>
          <a:p>
            <a:pPr algn="just" eaLnBrk="1" hangingPunct="1">
              <a:lnSpc>
                <a:spcPct val="80000"/>
              </a:lnSpc>
              <a:spcBef>
                <a:spcPct val="20000"/>
              </a:spcBef>
              <a:buClr>
                <a:srgbClr val="003366"/>
              </a:buClr>
              <a:buFont typeface="Wingdings" pitchFamily="2" charset="2"/>
              <a:buNone/>
            </a:pPr>
            <a:endParaRPr lang="it-IT" sz="1600" u="none" dirty="0">
              <a:solidFill>
                <a:srgbClr val="003366"/>
              </a:solidFill>
              <a:latin typeface="Arial" pitchFamily="34" charset="0"/>
            </a:endParaRPr>
          </a:p>
          <a:p>
            <a:pPr algn="just" eaLnBrk="1" hangingPunct="1">
              <a:lnSpc>
                <a:spcPct val="80000"/>
              </a:lnSpc>
              <a:spcBef>
                <a:spcPct val="20000"/>
              </a:spcBef>
              <a:buClr>
                <a:srgbClr val="003366"/>
              </a:buClr>
              <a:buFont typeface="Wingdings" pitchFamily="2" charset="2"/>
              <a:buChar char="Ø"/>
            </a:pPr>
            <a:r>
              <a:rPr lang="it-IT" sz="1600" b="0" i="0" u="none" dirty="0">
                <a:solidFill>
                  <a:srgbClr val="003366"/>
                </a:solidFill>
                <a:latin typeface="Arial" pitchFamily="34" charset="0"/>
              </a:rPr>
              <a:t> Comunicazione 9 novembre 2009 “</a:t>
            </a:r>
            <a:r>
              <a:rPr lang="it-IT" sz="1600" b="0" u="none" dirty="0">
                <a:solidFill>
                  <a:srgbClr val="003366"/>
                </a:solidFill>
                <a:latin typeface="Arial" pitchFamily="34" charset="0"/>
              </a:rPr>
              <a:t>Presentazione di </a:t>
            </a:r>
            <a:r>
              <a:rPr lang="it-IT" sz="1600" u="none" dirty="0">
                <a:solidFill>
                  <a:srgbClr val="003366"/>
                </a:solidFill>
                <a:latin typeface="Arial" pitchFamily="34" charset="0"/>
              </a:rPr>
              <a:t>banconote in lire per la conversione in euro.</a:t>
            </a:r>
            <a:r>
              <a:rPr lang="it-IT" sz="1600" b="0" u="none" dirty="0">
                <a:solidFill>
                  <a:srgbClr val="003366"/>
                </a:solidFill>
                <a:latin typeface="Arial" pitchFamily="34" charset="0"/>
              </a:rPr>
              <a:t> - segnalazione di operazioni sospette ai sensi dell'art. 41 del d.lgs. n. 231 del 2007.”</a:t>
            </a:r>
          </a:p>
          <a:p>
            <a:pPr algn="just" eaLnBrk="1" hangingPunct="1">
              <a:lnSpc>
                <a:spcPct val="80000"/>
              </a:lnSpc>
              <a:spcBef>
                <a:spcPct val="20000"/>
              </a:spcBef>
              <a:buClr>
                <a:srgbClr val="003366"/>
              </a:buClr>
              <a:buFont typeface="Wingdings" pitchFamily="2" charset="2"/>
              <a:buNone/>
            </a:pPr>
            <a:endParaRPr lang="it-IT" sz="1600" b="0" u="none" dirty="0">
              <a:solidFill>
                <a:srgbClr val="003366"/>
              </a:solidFill>
              <a:latin typeface="Arial" pitchFamily="34" charset="0"/>
            </a:endParaRPr>
          </a:p>
          <a:p>
            <a:pPr algn="just" eaLnBrk="1" hangingPunct="1">
              <a:lnSpc>
                <a:spcPct val="80000"/>
              </a:lnSpc>
              <a:spcBef>
                <a:spcPct val="20000"/>
              </a:spcBef>
              <a:buClr>
                <a:srgbClr val="003366"/>
              </a:buClr>
              <a:buFont typeface="Wingdings" pitchFamily="2" charset="2"/>
              <a:buChar char="Ø"/>
            </a:pPr>
            <a:r>
              <a:rPr lang="it-IT" sz="1600" b="0" u="none" dirty="0">
                <a:solidFill>
                  <a:srgbClr val="003366"/>
                </a:solidFill>
                <a:latin typeface="Arial" pitchFamily="34" charset="0"/>
              </a:rPr>
              <a:t> </a:t>
            </a:r>
            <a:r>
              <a:rPr lang="it-IT" sz="1600" b="0" i="0" u="none" dirty="0">
                <a:solidFill>
                  <a:srgbClr val="003366"/>
                </a:solidFill>
                <a:latin typeface="Arial" pitchFamily="34" charset="0"/>
              </a:rPr>
              <a:t>Comunicazione</a:t>
            </a:r>
            <a:r>
              <a:rPr lang="it-IT" sz="1600" b="0" u="none" dirty="0">
                <a:solidFill>
                  <a:srgbClr val="003366"/>
                </a:solidFill>
                <a:latin typeface="Arial" pitchFamily="34" charset="0"/>
              </a:rPr>
              <a:t> 5 febbraio 2010 “Schemi rappresentativi di comportamenti anomali ai sensi dell’art. 6, co. 7, </a:t>
            </a:r>
            <a:r>
              <a:rPr lang="it-IT" sz="1600" b="0" u="none" dirty="0" err="1">
                <a:solidFill>
                  <a:srgbClr val="003366"/>
                </a:solidFill>
                <a:latin typeface="Arial" pitchFamily="34" charset="0"/>
              </a:rPr>
              <a:t>lett</a:t>
            </a:r>
            <a:r>
              <a:rPr lang="it-IT" sz="1600" b="0" u="none" dirty="0">
                <a:solidFill>
                  <a:srgbClr val="003366"/>
                </a:solidFill>
                <a:latin typeface="Arial" pitchFamily="34" charset="0"/>
              </a:rPr>
              <a:t>. b) del </a:t>
            </a:r>
            <a:r>
              <a:rPr lang="it-IT" sz="1600" b="0" u="none" dirty="0" err="1">
                <a:solidFill>
                  <a:srgbClr val="003366"/>
                </a:solidFill>
                <a:latin typeface="Arial" pitchFamily="34" charset="0"/>
              </a:rPr>
              <a:t>d.lgs</a:t>
            </a:r>
            <a:r>
              <a:rPr lang="it-IT" sz="1600" b="0" u="none" dirty="0">
                <a:solidFill>
                  <a:srgbClr val="003366"/>
                </a:solidFill>
                <a:latin typeface="Arial" pitchFamily="34" charset="0"/>
              </a:rPr>
              <a:t> 231/2007 – </a:t>
            </a:r>
            <a:r>
              <a:rPr lang="it-IT" sz="1600" u="none" dirty="0">
                <a:solidFill>
                  <a:srgbClr val="003366"/>
                </a:solidFill>
                <a:latin typeface="Arial" pitchFamily="34" charset="0"/>
              </a:rPr>
              <a:t>frodi informatiche.</a:t>
            </a:r>
          </a:p>
          <a:p>
            <a:pPr algn="just" eaLnBrk="1" hangingPunct="1">
              <a:lnSpc>
                <a:spcPct val="80000"/>
              </a:lnSpc>
              <a:spcBef>
                <a:spcPct val="20000"/>
              </a:spcBef>
              <a:buClr>
                <a:srgbClr val="003366"/>
              </a:buClr>
              <a:buFont typeface="Wingdings" pitchFamily="2" charset="2"/>
              <a:buNone/>
            </a:pPr>
            <a:endParaRPr lang="it-IT" sz="1600" u="none" dirty="0">
              <a:solidFill>
                <a:srgbClr val="003366"/>
              </a:solidFill>
              <a:latin typeface="Arial" pitchFamily="34" charset="0"/>
            </a:endParaRPr>
          </a:p>
          <a:p>
            <a:pPr algn="just" eaLnBrk="1" hangingPunct="1">
              <a:lnSpc>
                <a:spcPct val="80000"/>
              </a:lnSpc>
              <a:spcBef>
                <a:spcPct val="20000"/>
              </a:spcBef>
              <a:buClr>
                <a:srgbClr val="003366"/>
              </a:buClr>
              <a:buFont typeface="Wingdings" pitchFamily="2" charset="2"/>
              <a:buChar char="Ø"/>
            </a:pPr>
            <a:r>
              <a:rPr lang="it-IT" sz="1600" b="0" i="0" u="none" dirty="0">
                <a:solidFill>
                  <a:srgbClr val="003366"/>
                </a:solidFill>
                <a:latin typeface="Arial" pitchFamily="34" charset="0"/>
              </a:rPr>
              <a:t> Comunicazione 15 febbraio 2010 </a:t>
            </a:r>
            <a:r>
              <a:rPr lang="it-IT" sz="1600" b="0" u="none" dirty="0">
                <a:solidFill>
                  <a:srgbClr val="003366"/>
                </a:solidFill>
                <a:latin typeface="Arial" pitchFamily="34" charset="0"/>
              </a:rPr>
              <a:t>“Schemi di comportamenti anomali ai sensi dell’articolo 6, comma 7, lettera b) del d.lgs. n. 231 del 2007 - </a:t>
            </a:r>
            <a:r>
              <a:rPr lang="it-IT" sz="1600" u="none" dirty="0">
                <a:solidFill>
                  <a:srgbClr val="003366"/>
                </a:solidFill>
                <a:latin typeface="Arial" pitchFamily="34" charset="0"/>
              </a:rPr>
              <a:t>operatività connessa con il rischio di frode all’I.V.A. intracomunitaria</a:t>
            </a:r>
          </a:p>
          <a:p>
            <a:pPr algn="just" eaLnBrk="1" hangingPunct="1">
              <a:lnSpc>
                <a:spcPct val="80000"/>
              </a:lnSpc>
              <a:spcBef>
                <a:spcPct val="20000"/>
              </a:spcBef>
              <a:buClr>
                <a:srgbClr val="003366"/>
              </a:buClr>
              <a:buFont typeface="Wingdings" pitchFamily="2" charset="2"/>
              <a:buChar char="Ø"/>
            </a:pPr>
            <a:endParaRPr lang="it-IT" sz="1600" u="none" dirty="0">
              <a:solidFill>
                <a:srgbClr val="003366"/>
              </a:solidFill>
              <a:latin typeface="Arial" pitchFamily="34" charset="0"/>
            </a:endParaRPr>
          </a:p>
          <a:p>
            <a:pPr algn="just" eaLnBrk="1" hangingPunct="1">
              <a:lnSpc>
                <a:spcPct val="80000"/>
              </a:lnSpc>
              <a:spcBef>
                <a:spcPct val="20000"/>
              </a:spcBef>
              <a:buClr>
                <a:srgbClr val="003366"/>
              </a:buClr>
              <a:buFont typeface="Wingdings" pitchFamily="2" charset="2"/>
              <a:buChar char="Ø"/>
            </a:pPr>
            <a:r>
              <a:rPr lang="it-IT" sz="1600" u="none" dirty="0">
                <a:solidFill>
                  <a:srgbClr val="003366"/>
                </a:solidFill>
                <a:latin typeface="Arial" pitchFamily="34" charset="0"/>
              </a:rPr>
              <a:t> </a:t>
            </a:r>
            <a:r>
              <a:rPr lang="it-IT" sz="1600" b="0" i="0" u="none" dirty="0">
                <a:solidFill>
                  <a:srgbClr val="003366"/>
                </a:solidFill>
                <a:latin typeface="Arial" pitchFamily="34" charset="0"/>
              </a:rPr>
              <a:t>Comunicazione 24 febbraio 2010 </a:t>
            </a:r>
            <a:r>
              <a:rPr lang="it-IT" sz="1600" b="0" u="none" dirty="0">
                <a:solidFill>
                  <a:srgbClr val="003366"/>
                </a:solidFill>
                <a:latin typeface="Arial" pitchFamily="34" charset="0"/>
              </a:rPr>
              <a:t>“Operazioni di rimpatrio o regolarizzazione di cui all’articolo 13- bis del decreto legge 1°luglio 2009, n. 78 (cd. “</a:t>
            </a:r>
            <a:r>
              <a:rPr lang="it-IT" sz="1600" u="none" dirty="0">
                <a:solidFill>
                  <a:srgbClr val="003366"/>
                </a:solidFill>
                <a:latin typeface="Arial" pitchFamily="34" charset="0"/>
              </a:rPr>
              <a:t>scudo fiscale”)</a:t>
            </a:r>
          </a:p>
          <a:p>
            <a:pPr algn="just" eaLnBrk="1" hangingPunct="1">
              <a:lnSpc>
                <a:spcPct val="80000"/>
              </a:lnSpc>
              <a:spcBef>
                <a:spcPct val="20000"/>
              </a:spcBef>
              <a:buClr>
                <a:srgbClr val="003366"/>
              </a:buClr>
            </a:pPr>
            <a:endParaRPr lang="it-IT" sz="1600" u="none" dirty="0">
              <a:solidFill>
                <a:srgbClr val="003366"/>
              </a:solidFill>
              <a:latin typeface="Arial" pitchFamily="34" charset="0"/>
            </a:endParaRPr>
          </a:p>
          <a:p>
            <a:pPr algn="just" eaLnBrk="1" hangingPunct="1">
              <a:lnSpc>
                <a:spcPct val="80000"/>
              </a:lnSpc>
              <a:spcBef>
                <a:spcPct val="20000"/>
              </a:spcBef>
              <a:buClr>
                <a:srgbClr val="003366"/>
              </a:buClr>
              <a:buFont typeface="Wingdings" pitchFamily="2" charset="2"/>
              <a:buChar char="Ø"/>
            </a:pPr>
            <a:endParaRPr lang="it-IT" u="none" dirty="0">
              <a:solidFill>
                <a:srgbClr val="003366"/>
              </a:solidFill>
              <a:latin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228600" y="404813"/>
            <a:ext cx="8458200" cy="503237"/>
          </a:xfrm>
        </p:spPr>
        <p:txBody>
          <a:bodyPr/>
          <a:lstStyle/>
          <a:p>
            <a:pPr eaLnBrk="1" hangingPunct="1"/>
            <a:r>
              <a:rPr lang="it-IT" sz="1800" smtClean="0">
                <a:solidFill>
                  <a:schemeClr val="tx1"/>
                </a:solidFill>
                <a:latin typeface="Verdana" pitchFamily="34" charset="0"/>
              </a:rPr>
              <a:t>NUOVI INDICI DI ANOMALIA EMANATI DALL</a:t>
            </a:r>
            <a:r>
              <a:rPr lang="it-IT" sz="1800" smtClean="0">
                <a:solidFill>
                  <a:schemeClr val="tx1"/>
                </a:solidFill>
                <a:latin typeface="Comic Sans MS" pitchFamily="66" charset="0"/>
              </a:rPr>
              <a:t>’</a:t>
            </a:r>
            <a:r>
              <a:rPr lang="it-IT" sz="1800" smtClean="0">
                <a:solidFill>
                  <a:schemeClr val="tx1"/>
                </a:solidFill>
                <a:latin typeface="Verdana" pitchFamily="34" charset="0"/>
              </a:rPr>
              <a:t>UIF</a:t>
            </a:r>
            <a:r>
              <a:rPr lang="it-IT" sz="2800" i="1" smtClean="0">
                <a:solidFill>
                  <a:srgbClr val="006600"/>
                </a:solidFill>
                <a:latin typeface="Arial" pitchFamily="34" charset="0"/>
              </a:rPr>
              <a:t> </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14340"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4341"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14342"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14343" name="Text Box 1031"/>
          <p:cNvSpPr txBox="1">
            <a:spLocks noChangeArrowheads="1"/>
          </p:cNvSpPr>
          <p:nvPr/>
        </p:nvSpPr>
        <p:spPr bwMode="auto">
          <a:xfrm>
            <a:off x="309563" y="1193998"/>
            <a:ext cx="8296275" cy="523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lnSpc>
                <a:spcPct val="80000"/>
              </a:lnSpc>
              <a:spcBef>
                <a:spcPct val="20000"/>
              </a:spcBef>
              <a:buClr>
                <a:srgbClr val="003366"/>
              </a:buClr>
            </a:pPr>
            <a:r>
              <a:rPr lang="it-IT" sz="1600" u="none" dirty="0" smtClean="0">
                <a:solidFill>
                  <a:srgbClr val="003366"/>
                </a:solidFill>
                <a:latin typeface="Arial" pitchFamily="34" charset="0"/>
              </a:rPr>
              <a:t> </a:t>
            </a:r>
            <a:r>
              <a:rPr lang="it-IT" sz="1600" b="0" i="0" u="none" dirty="0" smtClean="0">
                <a:solidFill>
                  <a:srgbClr val="003366"/>
                </a:solidFill>
                <a:latin typeface="Tahoma" pitchFamily="34" charset="0"/>
              </a:rPr>
              <a:t> </a:t>
            </a:r>
          </a:p>
          <a:p>
            <a:pPr algn="just" eaLnBrk="1" hangingPunct="1">
              <a:lnSpc>
                <a:spcPct val="80000"/>
              </a:lnSpc>
              <a:spcBef>
                <a:spcPct val="20000"/>
              </a:spcBef>
              <a:buClr>
                <a:srgbClr val="003366"/>
              </a:buClr>
              <a:buFont typeface="Wingdings" pitchFamily="2" charset="2"/>
              <a:buChar char="Ø"/>
            </a:pPr>
            <a:r>
              <a:rPr lang="it-IT" sz="1600" b="0" u="none" dirty="0" smtClean="0">
                <a:solidFill>
                  <a:srgbClr val="003366"/>
                </a:solidFill>
                <a:latin typeface="Arial" pitchFamily="34" charset="0"/>
              </a:rPr>
              <a:t>Comunicazione </a:t>
            </a:r>
            <a:r>
              <a:rPr lang="it-IT" sz="1600" b="0" u="none" dirty="0">
                <a:solidFill>
                  <a:srgbClr val="003366"/>
                </a:solidFill>
                <a:latin typeface="Arial" pitchFamily="34" charset="0"/>
              </a:rPr>
              <a:t>8 luglio 2010“Schemi rappresentativi di comportamenti anomali ai sensi dell’art.6, co. 7, </a:t>
            </a:r>
            <a:r>
              <a:rPr lang="it-IT" sz="1600" b="0" u="none" dirty="0" err="1">
                <a:solidFill>
                  <a:srgbClr val="003366"/>
                </a:solidFill>
                <a:latin typeface="Arial" pitchFamily="34" charset="0"/>
              </a:rPr>
              <a:t>lett</a:t>
            </a:r>
            <a:r>
              <a:rPr lang="it-IT" sz="1600" b="0" u="none" dirty="0">
                <a:solidFill>
                  <a:srgbClr val="003366"/>
                </a:solidFill>
                <a:latin typeface="Arial" pitchFamily="34" charset="0"/>
              </a:rPr>
              <a:t>. b) del </a:t>
            </a:r>
            <a:r>
              <a:rPr lang="it-IT" sz="1600" b="0" u="none" dirty="0" err="1">
                <a:solidFill>
                  <a:srgbClr val="003366"/>
                </a:solidFill>
                <a:latin typeface="Arial" pitchFamily="34" charset="0"/>
              </a:rPr>
              <a:t>d.lgs</a:t>
            </a:r>
            <a:r>
              <a:rPr lang="it-IT" sz="1600" b="0" u="none" dirty="0">
                <a:solidFill>
                  <a:srgbClr val="003366"/>
                </a:solidFill>
                <a:latin typeface="Arial" pitchFamily="34" charset="0"/>
              </a:rPr>
              <a:t> 231/2007. Operatività connessa con </a:t>
            </a:r>
            <a:r>
              <a:rPr lang="it-IT" sz="1600" u="none" dirty="0">
                <a:solidFill>
                  <a:srgbClr val="003366"/>
                </a:solidFill>
                <a:latin typeface="Arial" pitchFamily="34" charset="0"/>
              </a:rPr>
              <a:t>l'abuso di finanziamenti pubblici </a:t>
            </a:r>
          </a:p>
          <a:p>
            <a:pPr algn="just" eaLnBrk="1" hangingPunct="1">
              <a:lnSpc>
                <a:spcPct val="80000"/>
              </a:lnSpc>
              <a:spcBef>
                <a:spcPct val="20000"/>
              </a:spcBef>
              <a:buClr>
                <a:srgbClr val="003366"/>
              </a:buClr>
            </a:pPr>
            <a:endParaRPr lang="it-IT" sz="1600" u="none" dirty="0">
              <a:solidFill>
                <a:srgbClr val="003366"/>
              </a:solidFill>
              <a:latin typeface="Arial" pitchFamily="34" charset="0"/>
            </a:endParaRPr>
          </a:p>
          <a:p>
            <a:pPr algn="just" eaLnBrk="1" hangingPunct="1">
              <a:lnSpc>
                <a:spcPct val="80000"/>
              </a:lnSpc>
              <a:spcBef>
                <a:spcPct val="20000"/>
              </a:spcBef>
              <a:buClr>
                <a:srgbClr val="003366"/>
              </a:buClr>
              <a:buFont typeface="Wingdings" pitchFamily="2" charset="2"/>
              <a:buChar char="Ø"/>
            </a:pPr>
            <a:r>
              <a:rPr lang="it-IT" sz="1600" u="none" dirty="0">
                <a:solidFill>
                  <a:srgbClr val="003366"/>
                </a:solidFill>
                <a:latin typeface="Arial" pitchFamily="34" charset="0"/>
              </a:rPr>
              <a:t> </a:t>
            </a:r>
            <a:r>
              <a:rPr lang="it-IT" sz="1600" b="0" u="none" dirty="0">
                <a:solidFill>
                  <a:srgbClr val="003366"/>
                </a:solidFill>
                <a:latin typeface="Arial" pitchFamily="34" charset="0"/>
              </a:rPr>
              <a:t>Comunicazione 17 gennaio 2011 «schemi rappresentativi di comportamenti anomali ai sensi dell’articolo 6, comma 7, lettera b) del </a:t>
            </a:r>
            <a:r>
              <a:rPr lang="it-IT" sz="1600" b="0" u="none" dirty="0" err="1">
                <a:solidFill>
                  <a:srgbClr val="003366"/>
                </a:solidFill>
                <a:latin typeface="Arial" pitchFamily="34" charset="0"/>
              </a:rPr>
              <a:t>d.lgs</a:t>
            </a:r>
            <a:r>
              <a:rPr lang="it-IT" sz="1600" b="0" u="none" dirty="0">
                <a:solidFill>
                  <a:srgbClr val="003366"/>
                </a:solidFill>
                <a:latin typeface="Arial" pitchFamily="34" charset="0"/>
              </a:rPr>
              <a:t> 231/2007 – operatività connessa con le </a:t>
            </a:r>
            <a:r>
              <a:rPr lang="it-IT" sz="1600" u="none" dirty="0">
                <a:solidFill>
                  <a:srgbClr val="003366"/>
                </a:solidFill>
                <a:latin typeface="Arial" pitchFamily="34" charset="0"/>
              </a:rPr>
              <a:t>frodi </a:t>
            </a:r>
            <a:r>
              <a:rPr lang="it-IT" sz="1600" u="none" dirty="0" err="1">
                <a:solidFill>
                  <a:srgbClr val="003366"/>
                </a:solidFill>
                <a:latin typeface="Arial" pitchFamily="34" charset="0"/>
              </a:rPr>
              <a:t>nell’attivita’</a:t>
            </a:r>
            <a:r>
              <a:rPr lang="it-IT" sz="1600" u="none" dirty="0">
                <a:solidFill>
                  <a:srgbClr val="003366"/>
                </a:solidFill>
                <a:latin typeface="Arial" pitchFamily="34" charset="0"/>
              </a:rPr>
              <a:t> di leasing</a:t>
            </a:r>
          </a:p>
          <a:p>
            <a:pPr algn="just" eaLnBrk="1" hangingPunct="1"/>
            <a:endParaRPr lang="it-IT" sz="1600" u="none" dirty="0">
              <a:solidFill>
                <a:srgbClr val="003366"/>
              </a:solidFill>
              <a:latin typeface="Arial" pitchFamily="34" charset="0"/>
            </a:endParaRPr>
          </a:p>
          <a:p>
            <a:pPr algn="just" eaLnBrk="1" hangingPunct="1">
              <a:buFont typeface="Wingdings" pitchFamily="2" charset="2"/>
              <a:buChar char="Ø"/>
            </a:pPr>
            <a:r>
              <a:rPr lang="it-IT" sz="1600" b="0" i="0" u="none" dirty="0">
                <a:solidFill>
                  <a:srgbClr val="003366"/>
                </a:solidFill>
                <a:latin typeface="Arial" pitchFamily="34" charset="0"/>
              </a:rPr>
              <a:t> </a:t>
            </a:r>
            <a:r>
              <a:rPr lang="it-IT" sz="1600" b="0" u="none" dirty="0">
                <a:solidFill>
                  <a:srgbClr val="003366"/>
                </a:solidFill>
                <a:latin typeface="Arial" pitchFamily="34" charset="0"/>
              </a:rPr>
              <a:t>Comunicazione del 9 febbraio 2011 “Operazioni e rapporti con </a:t>
            </a:r>
            <a:r>
              <a:rPr lang="it-IT" sz="1600" u="none" dirty="0">
                <a:solidFill>
                  <a:srgbClr val="003366"/>
                </a:solidFill>
                <a:latin typeface="Arial" pitchFamily="34" charset="0"/>
              </a:rPr>
              <a:t>persone politicamente esposte</a:t>
            </a:r>
            <a:r>
              <a:rPr lang="it-IT" sz="1600" b="0" u="none" dirty="0">
                <a:solidFill>
                  <a:srgbClr val="003366"/>
                </a:solidFill>
                <a:latin typeface="Arial" pitchFamily="34" charset="0"/>
              </a:rPr>
              <a:t> </a:t>
            </a:r>
            <a:r>
              <a:rPr lang="it-IT" sz="1600" b="0" i="0" u="none" dirty="0">
                <a:solidFill>
                  <a:srgbClr val="003366"/>
                </a:solidFill>
                <a:latin typeface="Arial" pitchFamily="34" charset="0"/>
              </a:rPr>
              <a:t>ai fini delle segnalazioni d operazioni sospette” </a:t>
            </a:r>
          </a:p>
          <a:p>
            <a:pPr algn="just" eaLnBrk="1" hangingPunct="1">
              <a:buFont typeface="Wingdings" pitchFamily="2" charset="2"/>
              <a:buChar char="Ø"/>
            </a:pPr>
            <a:endParaRPr lang="it-IT" sz="1600" b="0" i="0" u="none" dirty="0">
              <a:solidFill>
                <a:srgbClr val="003366"/>
              </a:solidFill>
              <a:latin typeface="Arial" pitchFamily="34" charset="0"/>
            </a:endParaRPr>
          </a:p>
          <a:p>
            <a:pPr algn="just" eaLnBrk="1" hangingPunct="1">
              <a:buFont typeface="Wingdings" pitchFamily="2" charset="2"/>
              <a:buChar char="Ø"/>
            </a:pPr>
            <a:r>
              <a:rPr lang="it-IT" sz="1600" b="0" u="none" dirty="0">
                <a:solidFill>
                  <a:srgbClr val="003366"/>
                </a:solidFill>
                <a:latin typeface="Arial" pitchFamily="34" charset="0"/>
              </a:rPr>
              <a:t>Comunicato 1 marzo 2011 «Segnalazione di operazioni sospette. </a:t>
            </a:r>
            <a:r>
              <a:rPr lang="it-IT" sz="1600" u="none" dirty="0">
                <a:solidFill>
                  <a:srgbClr val="003366"/>
                </a:solidFill>
                <a:latin typeface="Arial" pitchFamily="34" charset="0"/>
              </a:rPr>
              <a:t>Operazioni e rapporti con membri della famiglia </a:t>
            </a:r>
            <a:r>
              <a:rPr lang="it-IT" sz="1600" u="none" dirty="0" err="1">
                <a:solidFill>
                  <a:srgbClr val="003366"/>
                </a:solidFill>
                <a:latin typeface="Arial" pitchFamily="34" charset="0"/>
              </a:rPr>
              <a:t>Qadhafi</a:t>
            </a:r>
            <a:r>
              <a:rPr lang="it-IT" sz="1600" u="none" dirty="0">
                <a:solidFill>
                  <a:srgbClr val="003366"/>
                </a:solidFill>
                <a:latin typeface="Arial" pitchFamily="34" charset="0"/>
              </a:rPr>
              <a:t> e Governo Libia </a:t>
            </a:r>
            <a:r>
              <a:rPr lang="it-IT" sz="1600" b="0" i="0" u="none" dirty="0">
                <a:solidFill>
                  <a:srgbClr val="003366"/>
                </a:solidFill>
                <a:latin typeface="Arial" pitchFamily="34" charset="0"/>
              </a:rPr>
              <a:t>/ relativi comunicati del MEF e Risoluzione 1970/2011</a:t>
            </a:r>
          </a:p>
          <a:p>
            <a:pPr algn="just" eaLnBrk="1" hangingPunct="1">
              <a:buFont typeface="Wingdings" pitchFamily="2" charset="2"/>
              <a:buChar char="Ø"/>
            </a:pPr>
            <a:endParaRPr lang="it-IT" sz="1600" b="0" i="0" u="none" dirty="0">
              <a:solidFill>
                <a:srgbClr val="003366"/>
              </a:solidFill>
              <a:latin typeface="Arial" pitchFamily="34" charset="0"/>
            </a:endParaRPr>
          </a:p>
          <a:p>
            <a:pPr algn="just" eaLnBrk="1" hangingPunct="1">
              <a:buFont typeface="Wingdings" pitchFamily="2" charset="2"/>
              <a:buChar char="Ø"/>
            </a:pPr>
            <a:r>
              <a:rPr lang="it-IT" sz="1600" b="0" i="0" u="none" dirty="0">
                <a:solidFill>
                  <a:srgbClr val="003366"/>
                </a:solidFill>
                <a:latin typeface="Arial" pitchFamily="34" charset="0"/>
              </a:rPr>
              <a:t>  C</a:t>
            </a:r>
            <a:r>
              <a:rPr lang="it-IT" sz="1600" b="0" u="none" dirty="0">
                <a:solidFill>
                  <a:srgbClr val="003366"/>
                </a:solidFill>
                <a:latin typeface="Arial" pitchFamily="34" charset="0"/>
              </a:rPr>
              <a:t>omunicazione del 9 agosto 2011"schemi rappresentativi di comportamenti anomali ai</a:t>
            </a:r>
          </a:p>
          <a:p>
            <a:pPr algn="just"/>
            <a:r>
              <a:rPr lang="it-IT" sz="1600" b="0" u="none" dirty="0">
                <a:solidFill>
                  <a:srgbClr val="003366"/>
                </a:solidFill>
                <a:latin typeface="Arial" pitchFamily="34" charset="0"/>
              </a:rPr>
              <a:t>sensi dell’articolo 6, comma 7, lettera b) del d. </a:t>
            </a:r>
            <a:r>
              <a:rPr lang="it-IT" sz="1600" b="0" u="none" dirty="0" err="1">
                <a:solidFill>
                  <a:srgbClr val="003366"/>
                </a:solidFill>
                <a:latin typeface="Arial" pitchFamily="34" charset="0"/>
              </a:rPr>
              <a:t>lgs</a:t>
            </a:r>
            <a:r>
              <a:rPr lang="it-IT" sz="1600" b="0" u="none" dirty="0">
                <a:solidFill>
                  <a:srgbClr val="003366"/>
                </a:solidFill>
                <a:latin typeface="Arial" pitchFamily="34" charset="0"/>
              </a:rPr>
              <a:t>. 231/2007 - </a:t>
            </a:r>
            <a:r>
              <a:rPr lang="it-IT" sz="1600" u="none" dirty="0" err="1">
                <a:solidFill>
                  <a:srgbClr val="003366"/>
                </a:solidFill>
                <a:latin typeface="Arial" pitchFamily="34" charset="0"/>
              </a:rPr>
              <a:t>operativita’</a:t>
            </a:r>
            <a:r>
              <a:rPr lang="it-IT" sz="1600" u="none" dirty="0">
                <a:solidFill>
                  <a:srgbClr val="003366"/>
                </a:solidFill>
                <a:latin typeface="Arial" pitchFamily="34" charset="0"/>
              </a:rPr>
              <a:t> riconducibile all’usura"</a:t>
            </a:r>
          </a:p>
          <a:p>
            <a:pPr algn="just" eaLnBrk="1" hangingPunct="1">
              <a:buFont typeface="Wingdings" pitchFamily="2" charset="2"/>
              <a:buChar char="Ø"/>
            </a:pPr>
            <a:endParaRPr lang="it-IT" sz="1600" b="0" i="0" u="none" dirty="0">
              <a:solidFill>
                <a:srgbClr val="003366"/>
              </a:solidFill>
              <a:latin typeface="Arial" pitchFamily="34" charset="0"/>
            </a:endParaRPr>
          </a:p>
          <a:p>
            <a:pPr algn="just" eaLnBrk="1" hangingPunct="1"/>
            <a:endParaRPr lang="it-IT" sz="1600" b="0" i="0" u="none" dirty="0">
              <a:solidFill>
                <a:srgbClr val="003366"/>
              </a:solidFill>
              <a:latin typeface="Arial" pitchFamily="34" charset="0"/>
            </a:endParaRPr>
          </a:p>
          <a:p>
            <a:pPr algn="just" eaLnBrk="1" hangingPunct="1"/>
            <a:endParaRPr lang="it-IT" u="none" dirty="0">
              <a:solidFill>
                <a:srgbClr val="003366"/>
              </a:solidFill>
              <a:latin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304800" y="381000"/>
            <a:ext cx="8610600" cy="914400"/>
          </a:xfrm>
        </p:spPr>
        <p:txBody>
          <a:bodyPr/>
          <a:lstStyle/>
          <a:p>
            <a:pPr eaLnBrk="1" hangingPunct="1"/>
            <a:r>
              <a:rPr lang="it-IT" sz="2800" smtClean="0">
                <a:solidFill>
                  <a:schemeClr val="tx1"/>
                </a:solidFill>
                <a:latin typeface="Verdana" pitchFamily="34" charset="0"/>
              </a:rPr>
              <a:t>NUOVI INDICI DI ANOMALIA UIF</a:t>
            </a:r>
            <a:br>
              <a:rPr lang="it-IT" sz="2800" smtClean="0">
                <a:solidFill>
                  <a:schemeClr val="tx1"/>
                </a:solidFill>
                <a:latin typeface="Verdana" pitchFamily="34" charset="0"/>
              </a:rPr>
            </a:br>
            <a:r>
              <a:rPr lang="it-IT" sz="2800" smtClean="0">
                <a:solidFill>
                  <a:schemeClr val="tx1"/>
                </a:solidFill>
                <a:latin typeface="Verdana" pitchFamily="34" charset="0"/>
              </a:rPr>
              <a:t>Imprese in crisi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15364"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5365"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15366"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15367" name="Text Box 3079"/>
          <p:cNvSpPr txBox="1">
            <a:spLocks noChangeArrowheads="1"/>
          </p:cNvSpPr>
          <p:nvPr/>
        </p:nvSpPr>
        <p:spPr bwMode="auto">
          <a:xfrm>
            <a:off x="1752600" y="4267200"/>
            <a:ext cx="510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eaLnBrk="1" hangingPunct="1">
              <a:spcBef>
                <a:spcPct val="50000"/>
              </a:spcBef>
            </a:pPr>
            <a:endParaRPr lang="it-IT"/>
          </a:p>
        </p:txBody>
      </p:sp>
      <p:sp>
        <p:nvSpPr>
          <p:cNvPr id="15368" name="Text Box 3080"/>
          <p:cNvSpPr txBox="1">
            <a:spLocks noChangeArrowheads="1"/>
          </p:cNvSpPr>
          <p:nvPr/>
        </p:nvSpPr>
        <p:spPr bwMode="auto">
          <a:xfrm>
            <a:off x="381000" y="1995488"/>
            <a:ext cx="8534400" cy="317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eaLnBrk="1" hangingPunct="1">
              <a:spcBef>
                <a:spcPct val="50000"/>
              </a:spcBef>
            </a:pPr>
            <a:r>
              <a:rPr lang="it-IT" b="0" u="none">
                <a:solidFill>
                  <a:srgbClr val="003366"/>
                </a:solidFill>
                <a:latin typeface="Arial" pitchFamily="34" charset="0"/>
              </a:rPr>
              <a:t>Sotto il profilo soggettivo</a:t>
            </a:r>
          </a:p>
          <a:p>
            <a:pPr algn="just" eaLnBrk="1" hangingPunct="1">
              <a:spcBef>
                <a:spcPct val="50000"/>
              </a:spcBef>
              <a:buFont typeface="Wingdings" pitchFamily="2" charset="2"/>
              <a:buChar char="Ø"/>
            </a:pPr>
            <a:r>
              <a:rPr lang="it-IT" b="0" i="0" u="none">
                <a:solidFill>
                  <a:srgbClr val="003366"/>
                </a:solidFill>
                <a:latin typeface="Arial" pitchFamily="34" charset="0"/>
              </a:rPr>
              <a:t> acquisto di partecipazioni in imprese in difficoltà economica o finanziaria da parte di soggetti che operano in settori diversi da quello dell’impresa o che non risultano svolgere attività imprenditoriale;</a:t>
            </a:r>
          </a:p>
          <a:p>
            <a:pPr algn="just" eaLnBrk="1" hangingPunct="1">
              <a:spcBef>
                <a:spcPct val="50000"/>
              </a:spcBef>
              <a:buFont typeface="Wingdings" pitchFamily="2" charset="2"/>
              <a:buChar char="Ø"/>
            </a:pPr>
            <a:r>
              <a:rPr lang="it-IT" b="0" i="0" u="none">
                <a:solidFill>
                  <a:srgbClr val="003366"/>
                </a:solidFill>
                <a:latin typeface="Arial" pitchFamily="34" charset="0"/>
              </a:rPr>
              <a:t> improvvise o ripetute variazioni degli assetti proprietari, della compagine sociale e/o dell’amministrazione dell’impresa;</a:t>
            </a:r>
          </a:p>
          <a:p>
            <a:pPr algn="just" eaLnBrk="1" hangingPunct="1">
              <a:spcBef>
                <a:spcPct val="50000"/>
              </a:spcBef>
              <a:buFont typeface="Wingdings" pitchFamily="2" charset="2"/>
              <a:buChar char="Ø"/>
            </a:pPr>
            <a:r>
              <a:rPr lang="it-IT" b="0" i="0" u="none">
                <a:solidFill>
                  <a:srgbClr val="003366"/>
                </a:solidFill>
                <a:latin typeface="Arial" pitchFamily="34" charset="0"/>
              </a:rPr>
              <a:t> ingresso di soci e/o amministratori che, per il loro profilo economico e/o per le informazioni acquisite in sede di adeguata verifica, potrebbero rappresentare meri prestanomi di soggetti terzi;</a:t>
            </a:r>
          </a:p>
          <a:p>
            <a:pPr algn="just" eaLnBrk="1" hangingPunct="1">
              <a:spcBef>
                <a:spcPct val="50000"/>
              </a:spcBef>
              <a:buFont typeface="Wingdings" pitchFamily="2" charset="2"/>
              <a:buChar char="Ø"/>
            </a:pPr>
            <a:r>
              <a:rPr lang="it-IT" b="0" i="0" u="none">
                <a:solidFill>
                  <a:srgbClr val="003366"/>
                </a:solidFill>
                <a:latin typeface="Arial" pitchFamily="34" charset="0"/>
              </a:rPr>
              <a:t> ingresso di soci e/o amministratori con residenza o sede in Paesi o località diversi da quelli in cui ha sede ovvero opera l’impresa, specie se non risulti trasparente l’eventuale catena di controllo e chi sia il titolare effettivo;</a:t>
            </a:r>
          </a:p>
          <a:p>
            <a:pPr algn="just" eaLnBrk="1" hangingPunct="1">
              <a:spcBef>
                <a:spcPct val="50000"/>
              </a:spcBef>
              <a:buFont typeface="Wingdings" pitchFamily="2" charset="2"/>
              <a:buChar char="Ø"/>
            </a:pPr>
            <a:r>
              <a:rPr lang="it-IT" b="0" i="0" u="none">
                <a:solidFill>
                  <a:srgbClr val="003366"/>
                </a:solidFill>
                <a:latin typeface="Arial" pitchFamily="34" charset="0"/>
              </a:rPr>
              <a:t> trasferimento della residenza di soci e/o amministratori dell’impresa in Paesi con regime fiscale privilegiato o non equivalente nel contrasto al riciclaggio.</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a:xfrm>
            <a:off x="609600" y="381000"/>
            <a:ext cx="8229600" cy="914400"/>
          </a:xfrm>
        </p:spPr>
        <p:txBody>
          <a:bodyPr/>
          <a:lstStyle/>
          <a:p>
            <a:pPr eaLnBrk="1" hangingPunct="1"/>
            <a:r>
              <a:rPr lang="it-IT" sz="2800" smtClean="0">
                <a:solidFill>
                  <a:schemeClr val="tx1"/>
                </a:solidFill>
                <a:latin typeface="Verdana" pitchFamily="34" charset="0"/>
              </a:rPr>
              <a:t>NUOVI INDICI DI ANOMALIA UIF</a:t>
            </a:r>
            <a:br>
              <a:rPr lang="it-IT" sz="2800" smtClean="0">
                <a:solidFill>
                  <a:schemeClr val="tx1"/>
                </a:solidFill>
                <a:latin typeface="Verdana" pitchFamily="34" charset="0"/>
              </a:rPr>
            </a:br>
            <a:r>
              <a:rPr lang="it-IT" sz="2800" smtClean="0">
                <a:solidFill>
                  <a:schemeClr val="tx1"/>
                </a:solidFill>
                <a:latin typeface="Verdana" pitchFamily="34" charset="0"/>
              </a:rPr>
              <a:t>Imprese in crisi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16388"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6389"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16390"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16391" name="Text Box 3079"/>
          <p:cNvSpPr txBox="1">
            <a:spLocks noChangeArrowheads="1"/>
          </p:cNvSpPr>
          <p:nvPr/>
        </p:nvSpPr>
        <p:spPr bwMode="auto">
          <a:xfrm>
            <a:off x="1752600" y="4267200"/>
            <a:ext cx="510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eaLnBrk="1" hangingPunct="1">
              <a:spcBef>
                <a:spcPct val="50000"/>
              </a:spcBef>
            </a:pPr>
            <a:endParaRPr lang="it-IT"/>
          </a:p>
        </p:txBody>
      </p:sp>
      <p:sp>
        <p:nvSpPr>
          <p:cNvPr id="16392" name="Text Box 3080"/>
          <p:cNvSpPr txBox="1">
            <a:spLocks noChangeArrowheads="1"/>
          </p:cNvSpPr>
          <p:nvPr/>
        </p:nvSpPr>
        <p:spPr bwMode="auto">
          <a:xfrm>
            <a:off x="228600" y="1600200"/>
            <a:ext cx="8534400" cy="466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b="0" u="none">
                <a:solidFill>
                  <a:srgbClr val="003366"/>
                </a:solidFill>
                <a:latin typeface="Arial" pitchFamily="34" charset="0"/>
              </a:rPr>
              <a:t>Sotto il profilo oggettivo</a:t>
            </a:r>
          </a:p>
          <a:p>
            <a:pPr algn="just" eaLnBrk="1" hangingPunct="1">
              <a:spcBef>
                <a:spcPct val="50000"/>
              </a:spcBef>
              <a:buFont typeface="Wingdings" pitchFamily="2" charset="2"/>
              <a:buChar char="Ø"/>
            </a:pPr>
            <a:r>
              <a:rPr lang="it-IT" b="0" i="0" u="none">
                <a:solidFill>
                  <a:srgbClr val="003366"/>
                </a:solidFill>
                <a:latin typeface="Arial" pitchFamily="34" charset="0"/>
              </a:rPr>
              <a:t> ricezione improvvisa di contributi in conto aumento capitale o di finanziamenti da parte dei soci, in particolare attraverso flussi provenienti da intermediari diversi da quello ove sono radicati i rapporti dell’impresa;</a:t>
            </a:r>
          </a:p>
          <a:p>
            <a:pPr algn="just" eaLnBrk="1" hangingPunct="1">
              <a:spcBef>
                <a:spcPct val="50000"/>
              </a:spcBef>
              <a:buFont typeface="Wingdings" pitchFamily="2" charset="2"/>
              <a:buChar char="Ø"/>
            </a:pPr>
            <a:r>
              <a:rPr lang="it-IT" b="0" i="0" u="none">
                <a:solidFill>
                  <a:srgbClr val="003366"/>
                </a:solidFill>
                <a:latin typeface="Arial" pitchFamily="34" charset="0"/>
              </a:rPr>
              <a:t> improvviso ripianamento, anche parziale, della posizione debitoria, in particolare attraverso versamenti di contante ovvero ricezione di finanziamenti dall’estero;</a:t>
            </a:r>
          </a:p>
          <a:p>
            <a:pPr algn="just" eaLnBrk="1" hangingPunct="1">
              <a:spcBef>
                <a:spcPct val="50000"/>
              </a:spcBef>
              <a:buFont typeface="Wingdings" pitchFamily="2" charset="2"/>
              <a:buChar char="Ø"/>
            </a:pPr>
            <a:r>
              <a:rPr lang="it-IT" b="0" i="0" u="none">
                <a:solidFill>
                  <a:srgbClr val="003366"/>
                </a:solidFill>
                <a:latin typeface="Arial" pitchFamily="34" charset="0"/>
              </a:rPr>
              <a:t> effettuazione di operazioni che - per importo, modalità, localizzazione territoriale e controparti interessate - presentano caratteristiche che non hanno alcun collegamento con l’attività economica svolta dall’impresa;</a:t>
            </a:r>
          </a:p>
          <a:p>
            <a:pPr algn="just" eaLnBrk="1" hangingPunct="1">
              <a:spcBef>
                <a:spcPct val="50000"/>
              </a:spcBef>
              <a:buFont typeface="Wingdings" pitchFamily="2" charset="2"/>
              <a:buChar char="Ø"/>
            </a:pPr>
            <a:r>
              <a:rPr lang="it-IT" b="0" i="0" u="none">
                <a:solidFill>
                  <a:srgbClr val="003366"/>
                </a:solidFill>
                <a:latin typeface="Arial" pitchFamily="34" charset="0"/>
              </a:rPr>
              <a:t> ricezione di flussi rilevanti dall’estero - in particolare da Paesi caratterizzati da regime fiscale privilegiato o non equivalente nel contrasto al riciclaggio – per i quali non risultino verificabili la natura del rapporto intercorrente con il relativo ordinante e la motivazione economica sottostante al trasferimento;</a:t>
            </a:r>
          </a:p>
          <a:p>
            <a:pPr algn="just" eaLnBrk="1" hangingPunct="1">
              <a:spcBef>
                <a:spcPct val="50000"/>
              </a:spcBef>
              <a:buFont typeface="Wingdings" pitchFamily="2" charset="2"/>
              <a:buChar char="Ø"/>
            </a:pPr>
            <a:r>
              <a:rPr lang="it-IT" b="0" i="0" u="none">
                <a:solidFill>
                  <a:srgbClr val="003366"/>
                </a:solidFill>
                <a:latin typeface="Arial" pitchFamily="34" charset="0"/>
              </a:rPr>
              <a:t> cessione a soggetti terzi di beni mobili e immobili, ivi comprese licenze e autorizzazioni all’esercizio di attività, a prezzi sensibilmente inferiori a quelli di mercato;</a:t>
            </a:r>
          </a:p>
          <a:p>
            <a:pPr algn="just" eaLnBrk="1" hangingPunct="1">
              <a:spcBef>
                <a:spcPct val="50000"/>
              </a:spcBef>
              <a:buFont typeface="Wingdings" pitchFamily="2" charset="2"/>
              <a:buChar char="Ø"/>
            </a:pPr>
            <a:r>
              <a:rPr lang="it-IT" b="0" i="0" u="none">
                <a:solidFill>
                  <a:srgbClr val="003366"/>
                </a:solidFill>
                <a:latin typeface="Arial" pitchFamily="34" charset="0"/>
              </a:rPr>
              <a:t> cessione a soggetti terzi, a condizioni non coerenti con i valori di mercato, di contratti di leasing, relativi a beni strumentali e immobili di evidente valore rilevante; </a:t>
            </a:r>
          </a:p>
          <a:p>
            <a:pPr algn="just" eaLnBrk="1" hangingPunct="1">
              <a:spcBef>
                <a:spcPct val="50000"/>
              </a:spcBef>
              <a:buFont typeface="Wingdings" pitchFamily="2" charset="2"/>
              <a:buChar char="Ø"/>
            </a:pPr>
            <a:r>
              <a:rPr lang="it-IT" b="0" i="0" u="none">
                <a:solidFill>
                  <a:srgbClr val="003366"/>
                </a:solidFill>
                <a:latin typeface="Arial" pitchFamily="34" charset="0"/>
              </a:rPr>
              <a:t> contestuali ovvero ravvicinate operazioni di emissione di assegni e di versamento di contante riconducibili al c.d. “giro di assegni”.</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1371600" y="381000"/>
            <a:ext cx="6553200" cy="914400"/>
          </a:xfrm>
        </p:spPr>
        <p:txBody>
          <a:bodyPr/>
          <a:lstStyle/>
          <a:p>
            <a:pPr eaLnBrk="1" hangingPunct="1"/>
            <a:r>
              <a:rPr lang="it-IT" sz="2800" dirty="0" smtClean="0">
                <a:solidFill>
                  <a:schemeClr val="tx1"/>
                </a:solidFill>
                <a:latin typeface="Verdana" pitchFamily="34" charset="0"/>
              </a:rPr>
              <a:t>L</a:t>
            </a:r>
            <a:r>
              <a:rPr lang="it-IT" sz="2800" dirty="0" smtClean="0">
                <a:solidFill>
                  <a:schemeClr val="tx1"/>
                </a:solidFill>
                <a:latin typeface="Comic Sans MS" pitchFamily="66" charset="0"/>
              </a:rPr>
              <a:t>’</a:t>
            </a:r>
            <a:r>
              <a:rPr lang="it-IT" sz="2800" dirty="0" smtClean="0">
                <a:solidFill>
                  <a:schemeClr val="tx1"/>
                </a:solidFill>
                <a:latin typeface="Verdana" pitchFamily="34" charset="0"/>
              </a:rPr>
              <a:t>OBBLIGO:</a:t>
            </a:r>
            <a:br>
              <a:rPr lang="it-IT" sz="2800" dirty="0" smtClean="0">
                <a:solidFill>
                  <a:schemeClr val="tx1"/>
                </a:solidFill>
                <a:latin typeface="Verdana" pitchFamily="34" charset="0"/>
              </a:rPr>
            </a:br>
            <a:r>
              <a:rPr lang="it-IT" sz="2800" dirty="0" smtClean="0">
                <a:solidFill>
                  <a:schemeClr val="tx1"/>
                </a:solidFill>
                <a:latin typeface="Verdana" pitchFamily="34" charset="0"/>
              </a:rPr>
              <a:t>COSA SEGNALARE</a:t>
            </a:r>
          </a:p>
        </p:txBody>
      </p:sp>
      <p:sp>
        <p:nvSpPr>
          <p:cNvPr id="240646"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dirty="0">
              <a:solidFill>
                <a:srgbClr val="FF0000"/>
              </a:solidFill>
              <a:latin typeface="Arial" pitchFamily="34" charset="0"/>
            </a:endParaRPr>
          </a:p>
          <a:p>
            <a:pPr algn="ctr">
              <a:spcBef>
                <a:spcPct val="50000"/>
              </a:spcBef>
              <a:defRPr/>
            </a:pPr>
            <a:endParaRPr lang="it-IT" sz="3600" dirty="0">
              <a:solidFill>
                <a:srgbClr val="003366"/>
              </a:solidFill>
              <a:effectLst>
                <a:outerShdw blurRad="38100" dist="38100" dir="2700000" algn="tl">
                  <a:srgbClr val="C0C0C0"/>
                </a:outerShdw>
              </a:effectLst>
            </a:endParaRPr>
          </a:p>
          <a:p>
            <a:pPr algn="ctr">
              <a:spcBef>
                <a:spcPct val="50000"/>
              </a:spcBef>
              <a:defRPr/>
            </a:pPr>
            <a:endParaRPr lang="it-IT" sz="3600" i="0" dirty="0">
              <a:solidFill>
                <a:srgbClr val="003366"/>
              </a:solidFill>
            </a:endParaRPr>
          </a:p>
        </p:txBody>
      </p:sp>
      <p:sp>
        <p:nvSpPr>
          <p:cNvPr id="8196"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8197"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8198" name="Rectangle 10"/>
          <p:cNvSpPr>
            <a:spLocks noChangeArrowheads="1"/>
          </p:cNvSpPr>
          <p:nvPr/>
        </p:nvSpPr>
        <p:spPr bwMode="auto">
          <a:xfrm>
            <a:off x="457200" y="1676400"/>
            <a:ext cx="800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r>
              <a:rPr lang="it-IT" sz="2000" b="0" i="0" u="none">
                <a:solidFill>
                  <a:srgbClr val="000000"/>
                </a:solidFill>
                <a:latin typeface="Arial" pitchFamily="34" charset="0"/>
              </a:rPr>
              <a:t>	</a:t>
            </a:r>
          </a:p>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8199" name="Text Box 7"/>
          <p:cNvSpPr txBox="1">
            <a:spLocks noChangeArrowheads="1"/>
          </p:cNvSpPr>
          <p:nvPr/>
        </p:nvSpPr>
        <p:spPr bwMode="auto">
          <a:xfrm>
            <a:off x="762000" y="1462088"/>
            <a:ext cx="7239000"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r>
              <a:rPr lang="it-IT" sz="2000" b="0" i="0">
                <a:solidFill>
                  <a:schemeClr val="tx1"/>
                </a:solidFill>
                <a:latin typeface="Arial" pitchFamily="34" charset="0"/>
              </a:rPr>
              <a:t>In sostanza:</a:t>
            </a:r>
            <a:r>
              <a:rPr lang="it-IT" sz="2000" b="0" i="0" u="none">
                <a:solidFill>
                  <a:schemeClr val="tx1"/>
                </a:solidFill>
                <a:latin typeface="Arial" pitchFamily="34" charset="0"/>
              </a:rPr>
              <a:t> </a:t>
            </a:r>
          </a:p>
          <a:p>
            <a:pPr algn="just" eaLnBrk="1" hangingPunct="1"/>
            <a:endParaRPr lang="it-IT" sz="2000" b="0" i="0" u="none">
              <a:solidFill>
                <a:schemeClr val="tx1"/>
              </a:solidFill>
              <a:latin typeface="Arial" pitchFamily="34" charset="0"/>
            </a:endParaRPr>
          </a:p>
          <a:p>
            <a:pPr algn="just" eaLnBrk="1" hangingPunct="1"/>
            <a:r>
              <a:rPr lang="it-IT" sz="2000" b="0" i="0" u="none">
                <a:solidFill>
                  <a:schemeClr val="tx1"/>
                </a:solidFill>
                <a:latin typeface="Arial" pitchFamily="34" charset="0"/>
              </a:rPr>
              <a:t>in presenza di operazioni che, per caratteristiche, entità, natura, o, per qualsivoglia altra circostanza conosciuta dall’intermediario in ragione delle funzioni esercitate, tenuto conto anche della capacità economica e dell’attività svolta dal soggetto cui è riferita, inducano a sospettare, in base agli elementi disponibili, che il denaro, i beni o le utilità oggetto delle medesime possano essere oggetto di operazioni di riciclaggio o finanziamento al terrorismo</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1066800" y="381000"/>
            <a:ext cx="7772400" cy="914400"/>
          </a:xfrm>
        </p:spPr>
        <p:txBody>
          <a:bodyPr/>
          <a:lstStyle/>
          <a:p>
            <a:pPr eaLnBrk="1" hangingPunct="1"/>
            <a:r>
              <a:rPr lang="it-IT" sz="2800" smtClean="0">
                <a:solidFill>
                  <a:schemeClr val="tx1"/>
                </a:solidFill>
                <a:latin typeface="Verdana" pitchFamily="34" charset="0"/>
              </a:rPr>
              <a:t>NUOVI INDICI DI ANOMALIA UIF</a:t>
            </a:r>
            <a:br>
              <a:rPr lang="it-IT" sz="2800" smtClean="0">
                <a:solidFill>
                  <a:schemeClr val="tx1"/>
                </a:solidFill>
                <a:latin typeface="Verdana" pitchFamily="34" charset="0"/>
              </a:rPr>
            </a:br>
            <a:r>
              <a:rPr lang="it-IT" sz="2800" smtClean="0">
                <a:solidFill>
                  <a:schemeClr val="tx1"/>
                </a:solidFill>
                <a:latin typeface="Verdana" pitchFamily="34" charset="0"/>
              </a:rPr>
              <a:t> Conti dedicati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1741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741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17414"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17415" name="Text Box 1031"/>
          <p:cNvSpPr txBox="1">
            <a:spLocks noChangeArrowheads="1"/>
          </p:cNvSpPr>
          <p:nvPr/>
        </p:nvSpPr>
        <p:spPr bwMode="auto">
          <a:xfrm>
            <a:off x="1752600" y="4267200"/>
            <a:ext cx="510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eaLnBrk="1" hangingPunct="1">
              <a:spcBef>
                <a:spcPct val="50000"/>
              </a:spcBef>
            </a:pPr>
            <a:endParaRPr lang="it-IT"/>
          </a:p>
        </p:txBody>
      </p:sp>
      <p:sp>
        <p:nvSpPr>
          <p:cNvPr id="17416" name="Text Box 1032"/>
          <p:cNvSpPr txBox="1">
            <a:spLocks noChangeArrowheads="1"/>
          </p:cNvSpPr>
          <p:nvPr/>
        </p:nvSpPr>
        <p:spPr bwMode="auto">
          <a:xfrm>
            <a:off x="304800" y="1981200"/>
            <a:ext cx="8534400"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b="0" u="none">
                <a:solidFill>
                  <a:srgbClr val="003366"/>
                </a:solidFill>
                <a:latin typeface="Arial" pitchFamily="34" charset="0"/>
              </a:rPr>
              <a:t>Sotto il profilo soggettivo</a:t>
            </a:r>
          </a:p>
          <a:p>
            <a:pPr algn="just" eaLnBrk="1" hangingPunct="1">
              <a:spcBef>
                <a:spcPct val="50000"/>
              </a:spcBef>
              <a:buFont typeface="Wingdings" pitchFamily="2" charset="2"/>
              <a:buChar char="Ø"/>
            </a:pPr>
            <a:r>
              <a:rPr lang="it-IT" b="0" i="0" u="none">
                <a:solidFill>
                  <a:srgbClr val="003366"/>
                </a:solidFill>
                <a:latin typeface="Arial" pitchFamily="34" charset="0"/>
              </a:rPr>
              <a:t> imprese in precedenza non operative, ovvero costituite di recente, specie se controllate o amministrate da soggetti che appaiono come meri prestanome;</a:t>
            </a:r>
          </a:p>
          <a:p>
            <a:pPr algn="just" eaLnBrk="1" hangingPunct="1">
              <a:spcBef>
                <a:spcPct val="50000"/>
              </a:spcBef>
              <a:buFont typeface="Wingdings" pitchFamily="2" charset="2"/>
              <a:buChar char="Ø"/>
            </a:pPr>
            <a:r>
              <a:rPr lang="it-IT" b="0" i="0" u="none">
                <a:solidFill>
                  <a:srgbClr val="003366"/>
                </a:solidFill>
                <a:latin typeface="Arial" pitchFamily="34" charset="0"/>
              </a:rPr>
              <a:t> imprese partecipate da soci ovvero con amministratori sottoposti a procedimenti penali o a misure di prevenzione, ovvero notoriamente contigui (ad esempio familiari) a questi;</a:t>
            </a:r>
          </a:p>
          <a:p>
            <a:pPr algn="just" eaLnBrk="1" hangingPunct="1">
              <a:spcBef>
                <a:spcPct val="50000"/>
              </a:spcBef>
              <a:buFont typeface="Wingdings" pitchFamily="2" charset="2"/>
              <a:buChar char="Ø"/>
            </a:pPr>
            <a:r>
              <a:rPr lang="it-IT" b="0" i="0" u="none">
                <a:solidFill>
                  <a:srgbClr val="003366"/>
                </a:solidFill>
                <a:latin typeface="Arial" pitchFamily="34" charset="0"/>
              </a:rPr>
              <a:t> imprese partecipate da soci ovvero con amministratori aventi residenza/sede in paesi a regime fiscalmente privilegiato o non equivalente nel contrasto al riciclaggio;</a:t>
            </a:r>
          </a:p>
          <a:p>
            <a:pPr algn="just" eaLnBrk="1" hangingPunct="1">
              <a:spcBef>
                <a:spcPct val="50000"/>
              </a:spcBef>
              <a:buFont typeface="Wingdings" pitchFamily="2" charset="2"/>
              <a:buChar char="Ø"/>
            </a:pPr>
            <a:r>
              <a:rPr lang="it-IT" b="0" i="0" u="none">
                <a:solidFill>
                  <a:srgbClr val="003366"/>
                </a:solidFill>
                <a:latin typeface="Arial" pitchFamily="34" charset="0"/>
              </a:rPr>
              <a:t> presentazione di documentazione al momento dell’apertura del conto che appare falsa o contraffatta ovvero contenente elementi significativamente difformi da quelli tratti da fonti affidabili e indipendenti;</a:t>
            </a:r>
          </a:p>
          <a:p>
            <a:pPr algn="just" eaLnBrk="1" hangingPunct="1">
              <a:spcBef>
                <a:spcPct val="50000"/>
              </a:spcBef>
              <a:buFont typeface="Wingdings" pitchFamily="2" charset="2"/>
              <a:buChar char="Ø"/>
            </a:pPr>
            <a:r>
              <a:rPr lang="it-IT" b="0" i="0" u="none">
                <a:solidFill>
                  <a:srgbClr val="003366"/>
                </a:solidFill>
                <a:latin typeface="Arial" pitchFamily="34" charset="0"/>
              </a:rPr>
              <a:t> rifiuto o riluttanza del cliente a fornire informazioni, soprattutto con riferimento all’individuazione del titolare effettivo;</a:t>
            </a:r>
          </a:p>
          <a:p>
            <a:pPr algn="just" eaLnBrk="1" hangingPunct="1">
              <a:spcBef>
                <a:spcPct val="50000"/>
              </a:spcBef>
              <a:buFont typeface="Wingdings" pitchFamily="2" charset="2"/>
              <a:buChar char="Ø"/>
            </a:pPr>
            <a:r>
              <a:rPr lang="it-IT" b="0" i="0" u="none">
                <a:solidFill>
                  <a:srgbClr val="003366"/>
                </a:solidFill>
                <a:latin typeface="Arial" pitchFamily="34" charset="0"/>
              </a:rPr>
              <a:t> ripetute e/o improvvise modifiche nell'assetto proprietario o manageriale, ivi compreso il “direttore tecnico”, nonché nell’ambito degli organi di sorveglianza/controllo dell’impresa.</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838200" y="381000"/>
            <a:ext cx="8001000" cy="914400"/>
          </a:xfrm>
        </p:spPr>
        <p:txBody>
          <a:bodyPr/>
          <a:lstStyle/>
          <a:p>
            <a:pPr eaLnBrk="1" hangingPunct="1"/>
            <a:r>
              <a:rPr lang="it-IT" sz="2800" smtClean="0">
                <a:solidFill>
                  <a:schemeClr val="tx1"/>
                </a:solidFill>
                <a:latin typeface="Verdana" pitchFamily="34" charset="0"/>
              </a:rPr>
              <a:t>NUOVI INDICI DI ANOMALIA UIF</a:t>
            </a:r>
            <a:br>
              <a:rPr lang="it-IT" sz="2800" smtClean="0">
                <a:solidFill>
                  <a:schemeClr val="tx1"/>
                </a:solidFill>
                <a:latin typeface="Verdana" pitchFamily="34" charset="0"/>
              </a:rPr>
            </a:br>
            <a:r>
              <a:rPr lang="it-IT" sz="2800" smtClean="0">
                <a:solidFill>
                  <a:schemeClr val="tx1"/>
                </a:solidFill>
                <a:latin typeface="Verdana" pitchFamily="34" charset="0"/>
              </a:rPr>
              <a:t>Conti dedicati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18436"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8437"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18438"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18439" name="Text Box 1031"/>
          <p:cNvSpPr txBox="1">
            <a:spLocks noChangeArrowheads="1"/>
          </p:cNvSpPr>
          <p:nvPr/>
        </p:nvSpPr>
        <p:spPr bwMode="auto">
          <a:xfrm>
            <a:off x="1752600" y="4267200"/>
            <a:ext cx="510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eaLnBrk="1" hangingPunct="1">
              <a:spcBef>
                <a:spcPct val="50000"/>
              </a:spcBef>
            </a:pPr>
            <a:endParaRPr lang="it-IT"/>
          </a:p>
        </p:txBody>
      </p:sp>
      <p:sp>
        <p:nvSpPr>
          <p:cNvPr id="18440" name="Text Box 1032"/>
          <p:cNvSpPr txBox="1">
            <a:spLocks noChangeArrowheads="1"/>
          </p:cNvSpPr>
          <p:nvPr/>
        </p:nvSpPr>
        <p:spPr bwMode="auto">
          <a:xfrm>
            <a:off x="228600" y="1524000"/>
            <a:ext cx="8534400" cy="487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b="0" u="none">
                <a:solidFill>
                  <a:srgbClr val="003366"/>
                </a:solidFill>
                <a:latin typeface="Arial" pitchFamily="34" charset="0"/>
              </a:rPr>
              <a:t>Sotto il profilo oggettivo</a:t>
            </a:r>
          </a:p>
          <a:p>
            <a:pPr algn="just" eaLnBrk="1" hangingPunct="1">
              <a:spcBef>
                <a:spcPct val="50000"/>
              </a:spcBef>
              <a:buFont typeface="Wingdings" pitchFamily="2" charset="2"/>
              <a:buChar char="Ø"/>
            </a:pPr>
            <a:r>
              <a:rPr lang="it-IT" b="0" i="0" u="none">
                <a:solidFill>
                  <a:srgbClr val="003366"/>
                </a:solidFill>
                <a:latin typeface="Arial" pitchFamily="34" charset="0"/>
              </a:rPr>
              <a:t> ove non espressamente vietati dalla disciplina specificamente prevista per le operazioni su conti dedicati, frequenti versamenti o prelievi di contante, anche se di importo contenuto, specie se riconducibili a tecniche di frazionamento dell’operazione;</a:t>
            </a:r>
          </a:p>
          <a:p>
            <a:pPr algn="just" eaLnBrk="1" hangingPunct="1">
              <a:spcBef>
                <a:spcPct val="50000"/>
              </a:spcBef>
              <a:buFont typeface="Wingdings" pitchFamily="2" charset="2"/>
              <a:buChar char="Ø"/>
            </a:pPr>
            <a:r>
              <a:rPr lang="it-IT" b="0" i="0" u="none">
                <a:solidFill>
                  <a:srgbClr val="003366"/>
                </a:solidFill>
                <a:latin typeface="Arial" pitchFamily="34" charset="0"/>
              </a:rPr>
              <a:t> frequenti operazioni di prelevamento mediante assegni bancari o circolari d'importo inferiore alla soglia di € 12.500;</a:t>
            </a:r>
          </a:p>
          <a:p>
            <a:pPr algn="just" eaLnBrk="1" hangingPunct="1">
              <a:spcBef>
                <a:spcPct val="50000"/>
              </a:spcBef>
              <a:buFont typeface="Wingdings" pitchFamily="2" charset="2"/>
              <a:buChar char="Ø"/>
            </a:pPr>
            <a:r>
              <a:rPr lang="it-IT" b="0" i="0" u="none">
                <a:solidFill>
                  <a:srgbClr val="003366"/>
                </a:solidFill>
                <a:latin typeface="Arial" pitchFamily="34" charset="0"/>
              </a:rPr>
              <a:t> immediato trasferimento dei fondi ricevuti presso altro intermediario ovvero a favore di persone fisiche o giuridiche con sede in paesi a regime fiscalmente privilegiato o non equivalente nel contrasto al riciclaggio;</a:t>
            </a:r>
          </a:p>
          <a:p>
            <a:pPr algn="just" eaLnBrk="1" hangingPunct="1">
              <a:spcBef>
                <a:spcPct val="50000"/>
              </a:spcBef>
              <a:buFont typeface="Wingdings" pitchFamily="2" charset="2"/>
              <a:buChar char="Ø"/>
            </a:pPr>
            <a:r>
              <a:rPr lang="it-IT" b="0" i="0" u="none">
                <a:solidFill>
                  <a:srgbClr val="003366"/>
                </a:solidFill>
                <a:latin typeface="Arial" pitchFamily="34" charset="0"/>
              </a:rPr>
              <a:t> operazioni di pagamento, tramite bonifici ed assegni, a soggetti terzi, che non appaiono riconducibili alle finalità per le quali il conto è stato aperto;</a:t>
            </a:r>
          </a:p>
          <a:p>
            <a:pPr algn="just" eaLnBrk="1" hangingPunct="1">
              <a:spcBef>
                <a:spcPct val="50000"/>
              </a:spcBef>
              <a:buFont typeface="Wingdings" pitchFamily="2" charset="2"/>
              <a:buChar char="Ø"/>
            </a:pPr>
            <a:r>
              <a:rPr lang="it-IT" b="0" i="0" u="none">
                <a:solidFill>
                  <a:srgbClr val="003366"/>
                </a:solidFill>
                <a:latin typeface="Arial" pitchFamily="34" charset="0"/>
              </a:rPr>
              <a:t> ripetute ed inusuali operazioni effettuate con controparti riconducibili alla medesima compagine societaria;</a:t>
            </a:r>
          </a:p>
          <a:p>
            <a:pPr algn="just" eaLnBrk="1" hangingPunct="1">
              <a:spcBef>
                <a:spcPct val="50000"/>
              </a:spcBef>
              <a:buFont typeface="Wingdings" pitchFamily="2" charset="2"/>
              <a:buChar char="Ø"/>
            </a:pPr>
            <a:r>
              <a:rPr lang="it-IT" b="0" i="0" u="none">
                <a:solidFill>
                  <a:srgbClr val="003366"/>
                </a:solidFill>
                <a:latin typeface="Arial" pitchFamily="34" charset="0"/>
              </a:rPr>
              <a:t> ricezione di risorse finanziarie e successivo rimborso in tempi eccessivamente rapidi attraverso operazioni che coinvolgono soggetti ubicati in paesi a regime fiscalmente privilegiato o non equivalente nel contrasto al riciclaggio ovvero che presentino un dubbio profilo reputazionale;</a:t>
            </a:r>
          </a:p>
          <a:p>
            <a:pPr algn="just" eaLnBrk="1" hangingPunct="1">
              <a:spcBef>
                <a:spcPct val="50000"/>
              </a:spcBef>
              <a:buFont typeface="Wingdings" pitchFamily="2" charset="2"/>
              <a:buChar char="Ø"/>
            </a:pPr>
            <a:r>
              <a:rPr lang="it-IT" b="0" i="0" u="none">
                <a:solidFill>
                  <a:srgbClr val="003366"/>
                </a:solidFill>
                <a:latin typeface="Arial" pitchFamily="34" charset="0"/>
              </a:rPr>
              <a:t>utilizzo di finanziamenti pubblici con modalità non compatibili con la natura e lo scopo del finanziamento erogato, in particolare attraverso prelievi di contante o trasferimenti ad altri soggetti che risultano estranei all’attività, soprattutto se all’estero.</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838200" y="381000"/>
            <a:ext cx="8001000" cy="914400"/>
          </a:xfrm>
        </p:spPr>
        <p:txBody>
          <a:bodyPr/>
          <a:lstStyle/>
          <a:p>
            <a:pPr eaLnBrk="1" hangingPunct="1"/>
            <a:r>
              <a:rPr lang="it-IT" sz="2800" smtClean="0">
                <a:solidFill>
                  <a:schemeClr val="tx1"/>
                </a:solidFill>
                <a:latin typeface="Verdana" pitchFamily="34" charset="0"/>
              </a:rPr>
              <a:t>NUOVI INDICI DI ANOMALIA UIF</a:t>
            </a:r>
            <a:br>
              <a:rPr lang="it-IT" sz="2800" smtClean="0">
                <a:solidFill>
                  <a:schemeClr val="tx1"/>
                </a:solidFill>
                <a:latin typeface="Verdana" pitchFamily="34" charset="0"/>
              </a:rPr>
            </a:br>
            <a:r>
              <a:rPr lang="it-IT" sz="2800" smtClean="0">
                <a:solidFill>
                  <a:schemeClr val="tx1"/>
                </a:solidFill>
                <a:latin typeface="Verdana" pitchFamily="34" charset="0"/>
              </a:rPr>
              <a:t>Conversione banconote in Lire</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19460"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9461"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19462"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19463" name="Rectangle 7"/>
          <p:cNvSpPr>
            <a:spLocks noChangeArrowheads="1"/>
          </p:cNvSpPr>
          <p:nvPr/>
        </p:nvSpPr>
        <p:spPr bwMode="auto">
          <a:xfrm>
            <a:off x="228600" y="1600200"/>
            <a:ext cx="8763000" cy="47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lgn="just">
              <a:spcBef>
                <a:spcPct val="50000"/>
              </a:spcBef>
            </a:pPr>
            <a:r>
              <a:rPr lang="it-IT" b="0" i="0" u="none">
                <a:solidFill>
                  <a:srgbClr val="003366"/>
                </a:solidFill>
                <a:latin typeface="Arial" pitchFamily="34" charset="0"/>
              </a:rPr>
              <a:t>La detenzione di somme di importo rilevante ormai infruttifere fin dal 2002 costituisce di per sé una notevole anomalia indicativa di una possibile provenienza da attività illecite (operazioni di versamento di banconote in lire effettuate per importi significativi e della cui detenzione il cliente non sia in grado di fornire adeguata giustificazione). In particolare: </a:t>
            </a:r>
          </a:p>
          <a:p>
            <a:pPr algn="just">
              <a:spcBef>
                <a:spcPct val="50000"/>
              </a:spcBef>
            </a:pPr>
            <a:r>
              <a:rPr lang="it-IT" b="0" u="none">
                <a:solidFill>
                  <a:srgbClr val="003366"/>
                </a:solidFill>
                <a:latin typeface="Arial" pitchFamily="34" charset="0"/>
              </a:rPr>
              <a:t>Sotto il profilo soggettivo</a:t>
            </a:r>
          </a:p>
          <a:p>
            <a:pPr algn="just">
              <a:spcBef>
                <a:spcPct val="50000"/>
              </a:spcBef>
              <a:buFont typeface="Wingdings" pitchFamily="2" charset="2"/>
              <a:buChar char="Ø"/>
            </a:pPr>
            <a:r>
              <a:rPr lang="it-IT" b="0" i="0" u="none">
                <a:solidFill>
                  <a:srgbClr val="003366"/>
                </a:solidFill>
                <a:latin typeface="Arial" pitchFamily="34" charset="0"/>
              </a:rPr>
              <a:t>la presentazione di banconote da parte di clienti di età avanzata, specie se accompagnati da terzi non conosciuti; </a:t>
            </a:r>
          </a:p>
          <a:p>
            <a:pPr algn="just">
              <a:spcBef>
                <a:spcPct val="50000"/>
              </a:spcBef>
              <a:buFont typeface="Wingdings" pitchFamily="2" charset="2"/>
              <a:buChar char="Ø"/>
            </a:pPr>
            <a:r>
              <a:rPr lang="it-IT" b="0" i="0" u="none">
                <a:solidFill>
                  <a:srgbClr val="003366"/>
                </a:solidFill>
                <a:latin typeface="Arial" pitchFamily="34" charset="0"/>
              </a:rPr>
              <a:t>eventuali legami (di parentela, convivenza o associativi) con altri soggetti che abbiano effettuato ripetute richieste di cambio presso distinti punti operativi.</a:t>
            </a:r>
          </a:p>
          <a:p>
            <a:pPr algn="just">
              <a:spcBef>
                <a:spcPct val="50000"/>
              </a:spcBef>
            </a:pPr>
            <a:r>
              <a:rPr lang="it-IT" b="0" u="none">
                <a:solidFill>
                  <a:srgbClr val="003366"/>
                </a:solidFill>
                <a:latin typeface="Arial" pitchFamily="34" charset="0"/>
              </a:rPr>
              <a:t>Sotto il profilo oggettivo</a:t>
            </a:r>
            <a:r>
              <a:rPr lang="it-IT" b="0" i="0" u="none">
                <a:solidFill>
                  <a:srgbClr val="003366"/>
                </a:solidFill>
                <a:latin typeface="Arial" pitchFamily="34" charset="0"/>
              </a:rPr>
              <a:t> </a:t>
            </a:r>
          </a:p>
          <a:p>
            <a:pPr algn="just">
              <a:spcBef>
                <a:spcPct val="50000"/>
              </a:spcBef>
              <a:buFont typeface="Wingdings" pitchFamily="2" charset="2"/>
              <a:buChar char="Ø"/>
            </a:pPr>
            <a:r>
              <a:rPr lang="it-IT" b="0" i="0" u="none">
                <a:solidFill>
                  <a:srgbClr val="003366"/>
                </a:solidFill>
                <a:latin typeface="Arial" pitchFamily="34" charset="0"/>
              </a:rPr>
              <a:t> l’importo complessivo delle lire presentate per il cambio; </a:t>
            </a:r>
          </a:p>
          <a:p>
            <a:pPr algn="just">
              <a:spcBef>
                <a:spcPct val="50000"/>
              </a:spcBef>
              <a:buFont typeface="Wingdings" pitchFamily="2" charset="2"/>
              <a:buChar char="Ø"/>
            </a:pPr>
            <a:r>
              <a:rPr lang="it-IT" b="0" i="0" u="none">
                <a:solidFill>
                  <a:srgbClr val="003366"/>
                </a:solidFill>
                <a:latin typeface="Arial" pitchFamily="34" charset="0"/>
              </a:rPr>
              <a:t> il taglio elevato delle banconote consegnate o di quelle richieste quale controvalore e banconote in lire che sembrino eccessivamente nuove o logore;</a:t>
            </a:r>
          </a:p>
          <a:p>
            <a:pPr algn="just">
              <a:spcBef>
                <a:spcPct val="50000"/>
              </a:spcBef>
              <a:buFont typeface="Wingdings" pitchFamily="2" charset="2"/>
              <a:buChar char="Ø"/>
            </a:pPr>
            <a:r>
              <a:rPr lang="it-IT" b="0" i="0" u="none">
                <a:solidFill>
                  <a:srgbClr val="003366"/>
                </a:solidFill>
                <a:latin typeface="Arial" pitchFamily="34" charset="0"/>
              </a:rPr>
              <a:t> la frequenza con cui viene proposta l’operazione, specie se i versamenti di lire sono frazionati in più tranche e interessano più filiali della stessa banca, anche distanti dal luogo in cui il cliente risiede o svolge la propria attività; </a:t>
            </a:r>
          </a:p>
          <a:p>
            <a:pPr algn="just">
              <a:spcBef>
                <a:spcPct val="50000"/>
              </a:spcBef>
              <a:buFont typeface="Wingdings" pitchFamily="2" charset="2"/>
              <a:buChar char="Ø"/>
            </a:pPr>
            <a:r>
              <a:rPr lang="it-IT" b="0" i="0" u="none">
                <a:solidFill>
                  <a:srgbClr val="003366"/>
                </a:solidFill>
                <a:latin typeface="Arial" pitchFamily="34" charset="0"/>
              </a:rPr>
              <a:t> la dichiarazione di trasporto al seguito dall’estero di un importo complessivamente pari o superiore a 10.000 € senza la relativa produzione della documentazione - obbligo di dichiarazione transfrontaliera.</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914400" y="381000"/>
            <a:ext cx="7924800" cy="914400"/>
          </a:xfrm>
        </p:spPr>
        <p:txBody>
          <a:bodyPr/>
          <a:lstStyle/>
          <a:p>
            <a:pPr eaLnBrk="1" hangingPunct="1"/>
            <a:r>
              <a:rPr lang="it-IT" sz="2800" smtClean="0">
                <a:solidFill>
                  <a:schemeClr val="tx1"/>
                </a:solidFill>
                <a:latin typeface="Verdana" pitchFamily="34" charset="0"/>
              </a:rPr>
              <a:t>NUOVI INDICI DI ANOMALIA UIF</a:t>
            </a:r>
            <a:br>
              <a:rPr lang="it-IT" sz="2800" smtClean="0">
                <a:solidFill>
                  <a:schemeClr val="tx1"/>
                </a:solidFill>
                <a:latin typeface="Verdana" pitchFamily="34" charset="0"/>
              </a:rPr>
            </a:br>
            <a:r>
              <a:rPr lang="it-IT" sz="2800" smtClean="0">
                <a:solidFill>
                  <a:schemeClr val="tx1"/>
                </a:solidFill>
                <a:latin typeface="Verdana" pitchFamily="34" charset="0"/>
              </a:rPr>
              <a:t>Frodi informatiche</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20484"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20485"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20486"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20487" name="Text Box 1031"/>
          <p:cNvSpPr txBox="1">
            <a:spLocks noChangeArrowheads="1"/>
          </p:cNvSpPr>
          <p:nvPr/>
        </p:nvSpPr>
        <p:spPr bwMode="auto">
          <a:xfrm>
            <a:off x="152400" y="1600200"/>
            <a:ext cx="8839200" cy="487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buFont typeface="Wingdings" pitchFamily="2" charset="2"/>
              <a:buChar char="Ø"/>
            </a:pPr>
            <a:r>
              <a:rPr lang="it-IT" b="0" i="0" u="none">
                <a:solidFill>
                  <a:srgbClr val="003366"/>
                </a:solidFill>
                <a:latin typeface="Arial" pitchFamily="34" charset="0"/>
              </a:rPr>
              <a:t> apertura di conti </a:t>
            </a:r>
            <a:r>
              <a:rPr lang="it-IT" b="0" u="none">
                <a:solidFill>
                  <a:srgbClr val="003366"/>
                </a:solidFill>
                <a:latin typeface="Arial" pitchFamily="34" charset="0"/>
              </a:rPr>
              <a:t>on-line </a:t>
            </a:r>
            <a:r>
              <a:rPr lang="it-IT" b="0" i="0" u="none">
                <a:solidFill>
                  <a:srgbClr val="003366"/>
                </a:solidFill>
                <a:latin typeface="Arial" pitchFamily="34" charset="0"/>
              </a:rPr>
              <a:t>(in particolare da parte di soggetti residenti all’estero) che, dopo un periodo iniziale di inattività, risultano alimentati con bonifici </a:t>
            </a:r>
            <a:r>
              <a:rPr lang="it-IT" b="0" u="none">
                <a:solidFill>
                  <a:srgbClr val="003366"/>
                </a:solidFill>
                <a:latin typeface="Arial" pitchFamily="34" charset="0"/>
              </a:rPr>
              <a:t>on-line </a:t>
            </a:r>
            <a:r>
              <a:rPr lang="it-IT" b="0" i="0" u="none">
                <a:solidFill>
                  <a:srgbClr val="003366"/>
                </a:solidFill>
                <a:latin typeface="Arial" pitchFamily="34" charset="0"/>
              </a:rPr>
              <a:t>di consistente importo ovvero tramite molteplici bonifici </a:t>
            </a:r>
            <a:r>
              <a:rPr lang="it-IT" b="0" u="none">
                <a:solidFill>
                  <a:srgbClr val="003366"/>
                </a:solidFill>
                <a:latin typeface="Arial" pitchFamily="34" charset="0"/>
              </a:rPr>
              <a:t>online </a:t>
            </a:r>
            <a:r>
              <a:rPr lang="it-IT" b="0" i="0" u="none">
                <a:solidFill>
                  <a:srgbClr val="003366"/>
                </a:solidFill>
                <a:latin typeface="Arial" pitchFamily="34" charset="0"/>
              </a:rPr>
              <a:t>per importi inferiori alla soglia di registrazione disposti nel medesimo giorno o comunque in un breve lasso di tempo;</a:t>
            </a:r>
          </a:p>
          <a:p>
            <a:pPr algn="just" eaLnBrk="1" hangingPunct="1">
              <a:spcBef>
                <a:spcPct val="50000"/>
              </a:spcBef>
              <a:buFont typeface="Wingdings" pitchFamily="2" charset="2"/>
              <a:buChar char="Ø"/>
            </a:pPr>
            <a:r>
              <a:rPr lang="it-IT" b="0" i="0" u="none">
                <a:solidFill>
                  <a:srgbClr val="003366"/>
                </a:solidFill>
                <a:latin typeface="Arial" pitchFamily="34" charset="0"/>
              </a:rPr>
              <a:t> accrediti di bonifici </a:t>
            </a:r>
            <a:r>
              <a:rPr lang="it-IT" b="0" u="none">
                <a:solidFill>
                  <a:srgbClr val="003366"/>
                </a:solidFill>
                <a:latin typeface="Arial" pitchFamily="34" charset="0"/>
              </a:rPr>
              <a:t>on-line </a:t>
            </a:r>
            <a:r>
              <a:rPr lang="it-IT" b="0" i="0" u="none">
                <a:solidFill>
                  <a:srgbClr val="003366"/>
                </a:solidFill>
                <a:latin typeface="Arial" pitchFamily="34" charset="0"/>
              </a:rPr>
              <a:t>disposti da conti intestati a numerose persone fisiche ovvero a persone giuridiche non ricollegabili al profilo economico/finanziario o all’attività del destinatario;</a:t>
            </a:r>
          </a:p>
          <a:p>
            <a:pPr algn="just" eaLnBrk="1" hangingPunct="1">
              <a:spcBef>
                <a:spcPct val="50000"/>
              </a:spcBef>
              <a:buFont typeface="Wingdings" pitchFamily="2" charset="2"/>
              <a:buChar char="Ø"/>
            </a:pPr>
            <a:r>
              <a:rPr lang="it-IT" b="0" i="0" u="none">
                <a:solidFill>
                  <a:srgbClr val="003366"/>
                </a:solidFill>
                <a:latin typeface="Arial" pitchFamily="34" charset="0"/>
              </a:rPr>
              <a:t> successivi immediati prelievi in contante ovvero trasferimenti di fondi tramite bonifico presso altro intermediario o presso più intermediari, specie se all’estero e verso Paesi o territori ad alto rischio di riciclaggio o di finanziamento del terrorismo;</a:t>
            </a:r>
          </a:p>
          <a:p>
            <a:pPr algn="just" eaLnBrk="1" hangingPunct="1">
              <a:spcBef>
                <a:spcPct val="50000"/>
              </a:spcBef>
              <a:buFont typeface="Wingdings" pitchFamily="2" charset="2"/>
              <a:buChar char="Ø"/>
            </a:pPr>
            <a:r>
              <a:rPr lang="it-IT" b="0" i="0" u="none">
                <a:solidFill>
                  <a:srgbClr val="003366"/>
                </a:solidFill>
                <a:latin typeface="Arial" pitchFamily="34" charset="0"/>
              </a:rPr>
              <a:t> utilizzo di rapporti di recente apertura unicamente per l’esecuzione di operazioni della specie;</a:t>
            </a:r>
          </a:p>
          <a:p>
            <a:pPr algn="just" eaLnBrk="1" hangingPunct="1">
              <a:spcBef>
                <a:spcPct val="50000"/>
              </a:spcBef>
              <a:buFont typeface="Wingdings" pitchFamily="2" charset="2"/>
              <a:buChar char="Ø"/>
            </a:pPr>
            <a:r>
              <a:rPr lang="it-IT" b="0" i="0" u="none">
                <a:solidFill>
                  <a:srgbClr val="003366"/>
                </a:solidFill>
                <a:latin typeface="Arial" pitchFamily="34" charset="0"/>
              </a:rPr>
              <a:t> attivazione in un arco temporale molto ristretto di una o più carte prepagate da parte di soggetti esteri;</a:t>
            </a:r>
          </a:p>
          <a:p>
            <a:pPr algn="just" eaLnBrk="1" hangingPunct="1">
              <a:spcBef>
                <a:spcPct val="50000"/>
              </a:spcBef>
              <a:buFont typeface="Wingdings" pitchFamily="2" charset="2"/>
              <a:buChar char="Ø"/>
            </a:pPr>
            <a:r>
              <a:rPr lang="it-IT" b="0" i="0" u="none">
                <a:solidFill>
                  <a:srgbClr val="003366"/>
                </a:solidFill>
                <a:latin typeface="Arial" pitchFamily="34" charset="0"/>
              </a:rPr>
              <a:t> ricariche di carte prepagate tramite versamenti di contanti o con bonifici </a:t>
            </a:r>
            <a:r>
              <a:rPr lang="it-IT" b="0" u="none">
                <a:solidFill>
                  <a:srgbClr val="003366"/>
                </a:solidFill>
                <a:latin typeface="Arial" pitchFamily="34" charset="0"/>
              </a:rPr>
              <a:t>on-line </a:t>
            </a:r>
            <a:r>
              <a:rPr lang="it-IT" b="0" i="0" u="none">
                <a:solidFill>
                  <a:srgbClr val="003366"/>
                </a:solidFill>
                <a:latin typeface="Arial" pitchFamily="34" charset="0"/>
              </a:rPr>
              <a:t>di modesto ammontare, seguite, pressoché immediatamente e per l’intero importo della carta, da prelievi di contante effettuati anche all’estero;</a:t>
            </a:r>
          </a:p>
          <a:p>
            <a:pPr algn="just" eaLnBrk="1" hangingPunct="1">
              <a:spcBef>
                <a:spcPct val="50000"/>
              </a:spcBef>
              <a:buFont typeface="Wingdings" pitchFamily="2" charset="2"/>
              <a:buChar char="Ø"/>
            </a:pPr>
            <a:r>
              <a:rPr lang="it-IT" b="0" i="0" u="none">
                <a:solidFill>
                  <a:srgbClr val="003366"/>
                </a:solidFill>
                <a:latin typeface="Arial" pitchFamily="34" charset="0"/>
              </a:rPr>
              <a:t> trasferimento all’estero attraverso </a:t>
            </a:r>
            <a:r>
              <a:rPr lang="it-IT" b="0" u="none">
                <a:solidFill>
                  <a:srgbClr val="003366"/>
                </a:solidFill>
                <a:latin typeface="Arial" pitchFamily="34" charset="0"/>
              </a:rPr>
              <a:t>money transfer </a:t>
            </a:r>
            <a:r>
              <a:rPr lang="it-IT" b="0" i="0" u="none">
                <a:solidFill>
                  <a:srgbClr val="003366"/>
                </a:solidFill>
                <a:latin typeface="Arial" pitchFamily="34" charset="0"/>
              </a:rPr>
              <a:t>di somme di importo complessivo rilevante, con più operazioni disposte in ristretti archi temporali, a favore di uno stesso nominativo da parte di una pluralità di soggetti, specie se non riconducibili ai Paesi di destinazione dei trasferimenti;</a:t>
            </a:r>
          </a:p>
          <a:p>
            <a:pPr algn="just" eaLnBrk="1" hangingPunct="1">
              <a:spcBef>
                <a:spcPct val="50000"/>
              </a:spcBef>
              <a:buFont typeface="Wingdings" pitchFamily="2" charset="2"/>
              <a:buChar char="Ø"/>
            </a:pPr>
            <a:r>
              <a:rPr lang="it-IT" b="0" i="0" u="none">
                <a:solidFill>
                  <a:srgbClr val="003366"/>
                </a:solidFill>
                <a:latin typeface="Arial" pitchFamily="34" charset="0"/>
              </a:rPr>
              <a:t> operatività complessiva, di consistente importo, concentrata per lo più nei periodi feriali e/o a ridosso dei fine settimana</a:t>
            </a:r>
            <a:r>
              <a:rPr lang="it-IT" sz="1200" b="0" i="0" u="none">
                <a:solidFill>
                  <a:srgbClr val="003366"/>
                </a:solidFill>
                <a:latin typeface="Arial" pitchFamily="34" charset="0"/>
              </a:rPr>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685800" y="381000"/>
            <a:ext cx="8153400" cy="914400"/>
          </a:xfrm>
        </p:spPr>
        <p:txBody>
          <a:bodyPr/>
          <a:lstStyle/>
          <a:p>
            <a:pPr eaLnBrk="1" hangingPunct="1"/>
            <a:r>
              <a:rPr lang="it-IT" sz="2800" smtClean="0">
                <a:solidFill>
                  <a:schemeClr val="tx1"/>
                </a:solidFill>
                <a:latin typeface="Verdana" pitchFamily="34" charset="0"/>
              </a:rPr>
              <a:t>NUOVI INDICI DI ANOMALIA UIF</a:t>
            </a:r>
            <a:br>
              <a:rPr lang="it-IT" sz="2800" smtClean="0">
                <a:solidFill>
                  <a:schemeClr val="tx1"/>
                </a:solidFill>
                <a:latin typeface="Verdana" pitchFamily="34" charset="0"/>
              </a:rPr>
            </a:br>
            <a:r>
              <a:rPr lang="it-IT" sz="2800" smtClean="0">
                <a:solidFill>
                  <a:schemeClr val="tx1"/>
                </a:solidFill>
                <a:latin typeface="Verdana" pitchFamily="34" charset="0"/>
              </a:rPr>
              <a:t>Frodi I.V.A. comunitaria</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21508"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21509"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21510"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21511" name="Text Box 7"/>
          <p:cNvSpPr txBox="1">
            <a:spLocks noChangeArrowheads="1"/>
          </p:cNvSpPr>
          <p:nvPr/>
        </p:nvSpPr>
        <p:spPr bwMode="auto">
          <a:xfrm>
            <a:off x="152400" y="1752600"/>
            <a:ext cx="8839200" cy="392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buFont typeface="Wingdings" pitchFamily="2" charset="2"/>
              <a:buNone/>
            </a:pPr>
            <a:r>
              <a:rPr lang="it-IT" b="0" u="none">
                <a:solidFill>
                  <a:srgbClr val="003366"/>
                </a:solidFill>
                <a:latin typeface="Arial" pitchFamily="34" charset="0"/>
              </a:rPr>
              <a:t>Sotto il profilo soggettivo</a:t>
            </a:r>
            <a:endParaRPr lang="it-IT" sz="1200" b="0" i="0" u="none">
              <a:solidFill>
                <a:srgbClr val="003366"/>
              </a:solidFill>
              <a:latin typeface="Arial" pitchFamily="34" charset="0"/>
            </a:endParaRPr>
          </a:p>
          <a:p>
            <a:pPr algn="just" eaLnBrk="1" hangingPunct="1">
              <a:spcBef>
                <a:spcPct val="50000"/>
              </a:spcBef>
              <a:buFont typeface="Wingdings" pitchFamily="2" charset="2"/>
              <a:buChar char="Ø"/>
            </a:pPr>
            <a:r>
              <a:rPr lang="it-IT" b="0" u="none">
                <a:solidFill>
                  <a:srgbClr val="003366"/>
                </a:solidFill>
                <a:latin typeface="Arial" pitchFamily="34" charset="0"/>
              </a:rPr>
              <a:t> imprese in precedenza non operative, ovvero di recente costituzione, operanti in settori economici interessati dalla movimentazione di elevati flussi finanziari (ad esempio, il commercio di autoveicoli o di beni di largo consumo, quali i computer e i telefoni cellulari, nonché beni alimentari);</a:t>
            </a:r>
          </a:p>
          <a:p>
            <a:pPr algn="just" eaLnBrk="1" hangingPunct="1">
              <a:spcBef>
                <a:spcPct val="50000"/>
              </a:spcBef>
              <a:buFont typeface="Wingdings" pitchFamily="2" charset="2"/>
              <a:buChar char="Ø"/>
            </a:pPr>
            <a:r>
              <a:rPr lang="it-IT" b="0" u="none">
                <a:solidFill>
                  <a:srgbClr val="003366"/>
                </a:solidFill>
                <a:latin typeface="Arial" pitchFamily="34" charset="0"/>
              </a:rPr>
              <a:t> imprese con capitale non superiore ai limiti minimi previsti, prive di unità operative (impianti, depositi, magazzini, esercizi aperti al pubblico) ovvero aventi sede in paesi a regime fiscalmente privilegiato o non equivalente nel contrasto al riciclaggio;</a:t>
            </a:r>
          </a:p>
          <a:p>
            <a:pPr algn="just" eaLnBrk="1" hangingPunct="1">
              <a:spcBef>
                <a:spcPct val="50000"/>
              </a:spcBef>
              <a:buFont typeface="Wingdings" pitchFamily="2" charset="2"/>
              <a:buChar char="Ø"/>
            </a:pPr>
            <a:r>
              <a:rPr lang="it-IT" b="0" u="none">
                <a:solidFill>
                  <a:srgbClr val="003366"/>
                </a:solidFill>
                <a:latin typeface="Arial" pitchFamily="34" charset="0"/>
              </a:rPr>
              <a:t> imprese che, di norma, non chiedono affidamenti né sono titolari di altre attività finanziarie presso l'intermediario;</a:t>
            </a:r>
          </a:p>
          <a:p>
            <a:pPr algn="just" eaLnBrk="1" hangingPunct="1">
              <a:spcBef>
                <a:spcPct val="50000"/>
              </a:spcBef>
              <a:buFont typeface="Wingdings" pitchFamily="2" charset="2"/>
              <a:buChar char="Ø"/>
            </a:pPr>
            <a:r>
              <a:rPr lang="it-IT" b="0" u="none">
                <a:solidFill>
                  <a:srgbClr val="003366"/>
                </a:solidFill>
                <a:latin typeface="Arial" pitchFamily="34" charset="0"/>
              </a:rPr>
              <a:t> imprese i cui soci o amministratori risultano di dubbio profilo reputazionale per precedenti penali, anche a carico di soggetti notoriamente contigui ai medesimi, ovvero sono gravati da procedure pregresse pregiudizievoli (quali protesti, fallimenti, ecc.) o risultano nullatenenti o irreperibili;</a:t>
            </a:r>
          </a:p>
          <a:p>
            <a:pPr algn="just" eaLnBrk="1" hangingPunct="1">
              <a:spcBef>
                <a:spcPct val="50000"/>
              </a:spcBef>
              <a:buFont typeface="Wingdings" pitchFamily="2" charset="2"/>
              <a:buChar char="Ø"/>
            </a:pPr>
            <a:r>
              <a:rPr lang="it-IT" b="0" u="none">
                <a:solidFill>
                  <a:srgbClr val="003366"/>
                </a:solidFill>
                <a:latin typeface="Arial" pitchFamily="34" charset="0"/>
              </a:rPr>
              <a:t> imprese che presentano documentazione, all’atto dell’apertura del rapporto o dell’operazione, che appare falsa o contraffatta o comunque non riconducibile all’attività commerciale svolta;</a:t>
            </a:r>
          </a:p>
          <a:p>
            <a:pPr algn="just" eaLnBrk="1" hangingPunct="1">
              <a:spcBef>
                <a:spcPct val="50000"/>
              </a:spcBef>
              <a:buFont typeface="Wingdings" pitchFamily="2" charset="2"/>
              <a:buChar char="Ø"/>
            </a:pPr>
            <a:r>
              <a:rPr lang="it-IT" b="0" u="none">
                <a:solidFill>
                  <a:srgbClr val="003366"/>
                </a:solidFill>
                <a:latin typeface="Arial" pitchFamily="34" charset="0"/>
              </a:rPr>
              <a:t> imprese che risultano cedute ovvero cessate poco tempo dopo la loro costituzione.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685800" y="381000"/>
            <a:ext cx="8153400" cy="914400"/>
          </a:xfrm>
        </p:spPr>
        <p:txBody>
          <a:bodyPr/>
          <a:lstStyle/>
          <a:p>
            <a:pPr eaLnBrk="1" hangingPunct="1"/>
            <a:r>
              <a:rPr lang="it-IT" sz="2800" smtClean="0">
                <a:solidFill>
                  <a:schemeClr val="tx1"/>
                </a:solidFill>
                <a:latin typeface="Verdana" pitchFamily="34" charset="0"/>
              </a:rPr>
              <a:t>NUOVI INDICI DI ANOMALIA UIF</a:t>
            </a:r>
            <a:br>
              <a:rPr lang="it-IT" sz="2800" smtClean="0">
                <a:solidFill>
                  <a:schemeClr val="tx1"/>
                </a:solidFill>
                <a:latin typeface="Verdana" pitchFamily="34" charset="0"/>
              </a:rPr>
            </a:br>
            <a:r>
              <a:rPr lang="it-IT" sz="2800" smtClean="0">
                <a:solidFill>
                  <a:schemeClr val="tx1"/>
                </a:solidFill>
                <a:latin typeface="Verdana" pitchFamily="34" charset="0"/>
              </a:rPr>
              <a:t>Frodi I.V.A. comunitaria</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2253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2253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22534"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22535" name="Text Box 7"/>
          <p:cNvSpPr txBox="1">
            <a:spLocks noChangeArrowheads="1"/>
          </p:cNvSpPr>
          <p:nvPr/>
        </p:nvSpPr>
        <p:spPr bwMode="auto">
          <a:xfrm>
            <a:off x="0" y="1600200"/>
            <a:ext cx="9144000" cy="437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buFont typeface="Wingdings" pitchFamily="2" charset="2"/>
              <a:buNone/>
            </a:pPr>
            <a:r>
              <a:rPr lang="it-IT" b="0" u="none">
                <a:solidFill>
                  <a:srgbClr val="003366"/>
                </a:solidFill>
                <a:latin typeface="Arial" pitchFamily="34" charset="0"/>
              </a:rPr>
              <a:t>Sotto il profilo oggettivo</a:t>
            </a:r>
            <a:endParaRPr lang="it-IT" sz="1200" b="0" i="0" u="none">
              <a:solidFill>
                <a:srgbClr val="003366"/>
              </a:solidFill>
              <a:latin typeface="Arial" pitchFamily="34" charset="0"/>
            </a:endParaRPr>
          </a:p>
          <a:p>
            <a:pPr algn="just" eaLnBrk="1" hangingPunct="1">
              <a:spcBef>
                <a:spcPct val="50000"/>
              </a:spcBef>
              <a:buFont typeface="Wingdings" pitchFamily="2" charset="2"/>
              <a:buChar char="Ø"/>
            </a:pPr>
            <a:r>
              <a:rPr lang="it-IT" sz="1300" b="0" i="0" u="none">
                <a:solidFill>
                  <a:srgbClr val="003366"/>
                </a:solidFill>
                <a:latin typeface="Arial" pitchFamily="34" charset="0"/>
              </a:rPr>
              <a:t> vorticosa movimentazione del conto caratterizzata da flussi d’importo molto rilevante in un ristretto periodo di tempo;</a:t>
            </a:r>
          </a:p>
          <a:p>
            <a:pPr algn="just" eaLnBrk="1" hangingPunct="1">
              <a:spcBef>
                <a:spcPct val="50000"/>
              </a:spcBef>
              <a:buFont typeface="Wingdings" pitchFamily="2" charset="2"/>
              <a:buChar char="Ø"/>
            </a:pPr>
            <a:r>
              <a:rPr lang="it-IT" sz="1300" b="0" i="0" u="none">
                <a:solidFill>
                  <a:srgbClr val="003366"/>
                </a:solidFill>
                <a:latin typeface="Arial" pitchFamily="34" charset="0"/>
              </a:rPr>
              <a:t> movimentazione del conto caratterizzata prevalentemente da ricezioni o trasferimenti di fondi da/verso l’estero per importi elevati;</a:t>
            </a:r>
          </a:p>
          <a:p>
            <a:pPr algn="just" eaLnBrk="1" hangingPunct="1">
              <a:spcBef>
                <a:spcPct val="50000"/>
              </a:spcBef>
              <a:buFont typeface="Wingdings" pitchFamily="2" charset="2"/>
              <a:buChar char="Ø"/>
            </a:pPr>
            <a:r>
              <a:rPr lang="it-IT" sz="1300" b="0" i="0" u="none">
                <a:solidFill>
                  <a:srgbClr val="003366"/>
                </a:solidFill>
                <a:latin typeface="Arial" pitchFamily="34" charset="0"/>
              </a:rPr>
              <a:t> accrediti di assegni o bonifici di importo ingente disposti da operatori nazionali, ai quali fanno contestualmente seguito trasferimenti, tramite assegni o bonifici, verso altri Paesi della UE o verso paesi extra-UE;</a:t>
            </a:r>
          </a:p>
          <a:p>
            <a:pPr algn="just" eaLnBrk="1" hangingPunct="1">
              <a:spcBef>
                <a:spcPct val="50000"/>
              </a:spcBef>
              <a:buFont typeface="Wingdings" pitchFamily="2" charset="2"/>
              <a:buChar char="Ø"/>
            </a:pPr>
            <a:r>
              <a:rPr lang="it-IT" sz="1300" b="0" i="0" u="none">
                <a:solidFill>
                  <a:srgbClr val="003366"/>
                </a:solidFill>
                <a:latin typeface="Arial" pitchFamily="34" charset="0"/>
              </a:rPr>
              <a:t> flussi in entrata contestualmente seguiti da trasferimenti di fondi privi di apparente giustificazione commerciale, in favore di altre società che non sembrano collegabili all’attività svolta dal cliente;</a:t>
            </a:r>
          </a:p>
          <a:p>
            <a:pPr algn="just" eaLnBrk="1" hangingPunct="1">
              <a:spcBef>
                <a:spcPct val="50000"/>
              </a:spcBef>
              <a:buFont typeface="Wingdings" pitchFamily="2" charset="2"/>
              <a:buChar char="Ø"/>
            </a:pPr>
            <a:r>
              <a:rPr lang="it-IT" sz="1300" b="0" i="0" u="none">
                <a:solidFill>
                  <a:srgbClr val="003366"/>
                </a:solidFill>
                <a:latin typeface="Arial" pitchFamily="34" charset="0"/>
              </a:rPr>
              <a:t> giri di fondi per importi ingenti effettuati fra imprese riconducibili ai medesimi soggetti;</a:t>
            </a:r>
          </a:p>
          <a:p>
            <a:pPr algn="just" eaLnBrk="1" hangingPunct="1">
              <a:spcBef>
                <a:spcPct val="50000"/>
              </a:spcBef>
              <a:buFont typeface="Wingdings" pitchFamily="2" charset="2"/>
              <a:buChar char="Ø"/>
            </a:pPr>
            <a:r>
              <a:rPr lang="it-IT" sz="1300" b="0" i="0" u="none">
                <a:solidFill>
                  <a:srgbClr val="003366"/>
                </a:solidFill>
                <a:latin typeface="Arial" pitchFamily="34" charset="0"/>
              </a:rPr>
              <a:t> giri di fondi intercorsi per importi significativi con soci, specie se residenti o aventi sede in paesi a regime fiscalmente privilegiato o non equivalente nel contrasto al riciclaggio;</a:t>
            </a:r>
          </a:p>
          <a:p>
            <a:pPr algn="just" eaLnBrk="1" hangingPunct="1">
              <a:spcBef>
                <a:spcPct val="50000"/>
              </a:spcBef>
              <a:buFont typeface="Wingdings" pitchFamily="2" charset="2"/>
              <a:buChar char="Ø"/>
            </a:pPr>
            <a:r>
              <a:rPr lang="it-IT" sz="1300" b="0" i="0" u="none">
                <a:solidFill>
                  <a:srgbClr val="003366"/>
                </a:solidFill>
                <a:latin typeface="Arial" pitchFamily="34" charset="0"/>
              </a:rPr>
              <a:t> cessione a terzi, a prezzi sensibilmente inferiori a quelli di mercato, di beni a contenuto tecnologico, di autoveicoli e in generale di beni agevolmente trasportabili e di largo consumo;</a:t>
            </a:r>
          </a:p>
          <a:p>
            <a:pPr algn="just" eaLnBrk="1" hangingPunct="1">
              <a:spcBef>
                <a:spcPct val="50000"/>
              </a:spcBef>
              <a:buFont typeface="Wingdings" pitchFamily="2" charset="2"/>
              <a:buChar char="Ø"/>
            </a:pPr>
            <a:r>
              <a:rPr lang="it-IT" sz="1300" b="0" i="0" u="none">
                <a:solidFill>
                  <a:srgbClr val="003366"/>
                </a:solidFill>
                <a:latin typeface="Arial" pitchFamily="34" charset="0"/>
              </a:rPr>
              <a:t> cessioni di beni e prestazioni di servizi nei confronti di una sola impresa cliente o di un numero molto limitato d’imprese clienti;</a:t>
            </a:r>
          </a:p>
          <a:p>
            <a:pPr algn="just" eaLnBrk="1" hangingPunct="1">
              <a:spcBef>
                <a:spcPct val="50000"/>
              </a:spcBef>
              <a:buFont typeface="Wingdings" pitchFamily="2" charset="2"/>
              <a:buChar char="Ø"/>
            </a:pPr>
            <a:r>
              <a:rPr lang="it-IT" sz="1300" b="0" i="0" u="none">
                <a:solidFill>
                  <a:srgbClr val="003366"/>
                </a:solidFill>
                <a:latin typeface="Arial" pitchFamily="34" charset="0"/>
              </a:rPr>
              <a:t> movimentazione priva di addebiti per forniture (luce, gas, acqua), tributi (soprattutto versamenti IVA), previdenza sociale, o comunque caratterizzata da addebiti della specie in misura insignificante in rapporto ai volumi movimentati.</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685800" y="381000"/>
            <a:ext cx="8153400" cy="914400"/>
          </a:xfrm>
        </p:spPr>
        <p:txBody>
          <a:bodyPr/>
          <a:lstStyle/>
          <a:p>
            <a:pPr eaLnBrk="1" hangingPunct="1"/>
            <a:r>
              <a:rPr lang="it-IT" sz="2800" smtClean="0">
                <a:solidFill>
                  <a:schemeClr val="tx1"/>
                </a:solidFill>
                <a:latin typeface="Verdana" pitchFamily="34" charset="0"/>
              </a:rPr>
              <a:t>NUOVI INDICI DI ANOMALIA UIF</a:t>
            </a:r>
            <a:br>
              <a:rPr lang="it-IT" sz="2800" smtClean="0">
                <a:solidFill>
                  <a:schemeClr val="tx1"/>
                </a:solidFill>
                <a:latin typeface="Verdana" pitchFamily="34" charset="0"/>
              </a:rPr>
            </a:br>
            <a:r>
              <a:rPr lang="it-IT" sz="2800" smtClean="0">
                <a:solidFill>
                  <a:schemeClr val="tx1"/>
                </a:solidFill>
                <a:latin typeface="Verdana" pitchFamily="34" charset="0"/>
              </a:rPr>
              <a:t>Scudo fiscale</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23556"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23557"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23558"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23559" name="Text Box 7"/>
          <p:cNvSpPr txBox="1">
            <a:spLocks noChangeArrowheads="1"/>
          </p:cNvSpPr>
          <p:nvPr/>
        </p:nvSpPr>
        <p:spPr bwMode="auto">
          <a:xfrm>
            <a:off x="381000" y="1636713"/>
            <a:ext cx="8305800" cy="429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b="0" i="0" u="none">
                <a:solidFill>
                  <a:srgbClr val="003366"/>
                </a:solidFill>
                <a:latin typeface="Arial" pitchFamily="34" charset="0"/>
              </a:rPr>
              <a:t>La Circolare del MEF del 16 febbraio interviene dopo l’entrata in vigore del decreto legge 30 dicembre 2009, n. 194, che ha prorogato al 30 aprile 2010 i termini per l’adesione allo scudo, e recepisce l’esigenza di procedere all’emanazione di una nuova circolare ministeriale che, facendo seguito a quella del 12 ottobre 2009, fornisca agli intermediari e ai professionisti indicazioni più analitiche, idonee ad assicurare la regolare applicazione della disciplina antiriciclaggio alle operazioni di scudo fiscale. </a:t>
            </a:r>
          </a:p>
          <a:p>
            <a:pPr algn="just" eaLnBrk="1" hangingPunct="1">
              <a:spcBef>
                <a:spcPct val="50000"/>
              </a:spcBef>
            </a:pPr>
            <a:r>
              <a:rPr lang="it-IT" b="0" i="0" u="none">
                <a:solidFill>
                  <a:srgbClr val="003366"/>
                </a:solidFill>
                <a:latin typeface="Arial" pitchFamily="34" charset="0"/>
              </a:rPr>
              <a:t>La tematica assume particolare rilievo ai fini della prevenzione e del contrasto al riciclaggio, atteso che ingenti flussi finanziari provenienti dall’estero, e in precedenza non dichiarati, vengono immessi in un ristretto arco di tempo nell’economia legale.</a:t>
            </a:r>
          </a:p>
          <a:p>
            <a:pPr algn="just" eaLnBrk="1" hangingPunct="1">
              <a:spcBef>
                <a:spcPct val="50000"/>
              </a:spcBef>
            </a:pPr>
            <a:r>
              <a:rPr lang="it-IT" b="0" i="0" u="none">
                <a:solidFill>
                  <a:srgbClr val="003366"/>
                </a:solidFill>
                <a:latin typeface="Arial" pitchFamily="34" charset="0"/>
              </a:rPr>
              <a:t>La circolare del Ministero rammenta che gli intermediari i quali eseguono operazioni di rimpatrio (o di regolarizzazione) caratterizzate da elementi di sospetto ai sensi dell’articolo 41 del d.lgs. 231/07, omettendo di segnalarle alla UIF, potrebbero incorrere nella sanzione amministrativa pecuniaria sino al 40%dell’importo dell’operazione non segnalata, nonché essere coinvolti nel riciclaggio stesso, qualora siano consapevoli della provenienza delittuosa delle risorse rimpatriate.</a:t>
            </a:r>
          </a:p>
          <a:p>
            <a:pPr algn="just" eaLnBrk="1" hangingPunct="1">
              <a:spcBef>
                <a:spcPct val="50000"/>
              </a:spcBef>
            </a:pPr>
            <a:r>
              <a:rPr lang="it-IT" i="0">
                <a:solidFill>
                  <a:srgbClr val="003366"/>
                </a:solidFill>
                <a:latin typeface="Arial" pitchFamily="34" charset="0"/>
              </a:rPr>
              <a:t>In relazione a quanto precede, si fa presente che, ancorché le operazioni siano state già perfezionate, gli intermediari e i professionisti, i quali abbiano successivamente raccolto elementi tali da indurre il sospetto che le disponibilità rimpatriate possano provenire da illeciti diversi da quelli richiamati dall’articolo 13-bis del d.l. n. 78 del 2009, sono tenuti a inviare alla UIF la segnalazione di operazione sospetta.</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390525" y="549275"/>
            <a:ext cx="8153400" cy="576263"/>
          </a:xfrm>
        </p:spPr>
        <p:txBody>
          <a:bodyPr/>
          <a:lstStyle/>
          <a:p>
            <a:pPr eaLnBrk="1" hangingPunct="1"/>
            <a:r>
              <a:rPr lang="it-IT" sz="1800" smtClean="0">
                <a:solidFill>
                  <a:schemeClr val="tx1"/>
                </a:solidFill>
                <a:latin typeface="Verdana" pitchFamily="34" charset="0"/>
              </a:rPr>
              <a:t>NUOVI INDICI DI ANOMALIA UIF</a:t>
            </a:r>
            <a:br>
              <a:rPr lang="it-IT" sz="1800" smtClean="0">
                <a:solidFill>
                  <a:schemeClr val="tx1"/>
                </a:solidFill>
                <a:latin typeface="Verdana" pitchFamily="34" charset="0"/>
              </a:rPr>
            </a:br>
            <a:r>
              <a:rPr lang="it-IT" sz="1800" smtClean="0">
                <a:solidFill>
                  <a:schemeClr val="tx1"/>
                </a:solidFill>
                <a:latin typeface="Verdana" pitchFamily="34" charset="0"/>
              </a:rPr>
              <a:t>Abuso finanziamenti pubblici </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24580"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24581"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24582"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24583" name="Text Box 2055"/>
          <p:cNvSpPr txBox="1">
            <a:spLocks noChangeArrowheads="1"/>
          </p:cNvSpPr>
          <p:nvPr/>
        </p:nvSpPr>
        <p:spPr bwMode="auto">
          <a:xfrm>
            <a:off x="320675" y="1052513"/>
            <a:ext cx="8823325" cy="537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eaLnBrk="1" hangingPunct="1">
              <a:spcBef>
                <a:spcPct val="50000"/>
              </a:spcBef>
              <a:buFont typeface="Wingdings" pitchFamily="2" charset="2"/>
              <a:buNone/>
            </a:pPr>
            <a:r>
              <a:rPr lang="it-IT" sz="1200" b="0">
                <a:solidFill>
                  <a:srgbClr val="003366"/>
                </a:solidFill>
                <a:latin typeface="Arial" pitchFamily="34" charset="0"/>
              </a:rPr>
              <a:t>1. Fase prodromica all’erogazione del finanziamento</a:t>
            </a:r>
          </a:p>
          <a:p>
            <a:pPr algn="just" eaLnBrk="1" hangingPunct="1">
              <a:spcBef>
                <a:spcPct val="50000"/>
              </a:spcBef>
              <a:buFont typeface="Wingdings" pitchFamily="2" charset="2"/>
              <a:buChar char="§"/>
            </a:pPr>
            <a:r>
              <a:rPr lang="it-IT" sz="1200" b="0" i="0" u="none">
                <a:solidFill>
                  <a:srgbClr val="003366"/>
                </a:solidFill>
                <a:latin typeface="Arial" pitchFamily="34" charset="0"/>
              </a:rPr>
              <a:t> imprese interessate da processi di capitalizzazione attuati attraverso:</a:t>
            </a:r>
          </a:p>
          <a:p>
            <a:pPr algn="just" eaLnBrk="1" hangingPunct="1">
              <a:spcBef>
                <a:spcPct val="50000"/>
              </a:spcBef>
              <a:buFont typeface="Wingdings" pitchFamily="2" charset="2"/>
              <a:buNone/>
            </a:pPr>
            <a:r>
              <a:rPr lang="it-IT" sz="1200" b="0" i="0" u="none">
                <a:solidFill>
                  <a:srgbClr val="003366"/>
                </a:solidFill>
                <a:latin typeface="Arial" pitchFamily="34" charset="0"/>
              </a:rPr>
              <a:t>· consistenti apporti di contante;</a:t>
            </a:r>
          </a:p>
          <a:p>
            <a:pPr algn="just" eaLnBrk="1" hangingPunct="1">
              <a:spcBef>
                <a:spcPct val="50000"/>
              </a:spcBef>
              <a:buFont typeface="Wingdings" pitchFamily="2" charset="2"/>
              <a:buNone/>
            </a:pPr>
            <a:r>
              <a:rPr lang="it-IT" sz="1200" b="0" i="0" u="none">
                <a:solidFill>
                  <a:srgbClr val="003366"/>
                </a:solidFill>
                <a:latin typeface="Arial" pitchFamily="34" charset="0"/>
              </a:rPr>
              <a:t>· bonifici con causale “finanziamento soci” o “apporto soci in conto aumento di capitale” seguiti pressoché contestualmente da trasferimenti di fondi in favore di società collegate;</a:t>
            </a:r>
          </a:p>
          <a:p>
            <a:pPr algn="just" eaLnBrk="1" hangingPunct="1">
              <a:spcBef>
                <a:spcPct val="50000"/>
              </a:spcBef>
              <a:buFont typeface="Wingdings" pitchFamily="2" charset="2"/>
              <a:buNone/>
            </a:pPr>
            <a:r>
              <a:rPr lang="it-IT" sz="1200" b="0" i="0" u="none">
                <a:solidFill>
                  <a:srgbClr val="003366"/>
                </a:solidFill>
                <a:latin typeface="Arial" pitchFamily="34" charset="0"/>
              </a:rPr>
              <a:t>· bonifici, assegni o altre modalità di afflusso di capitali disposti da soggetti che non appaiono avere collegamenti societari o operativi o comunque rapporti con l’impresa;</a:t>
            </a:r>
          </a:p>
          <a:p>
            <a:pPr algn="just" eaLnBrk="1" hangingPunct="1">
              <a:spcBef>
                <a:spcPct val="50000"/>
              </a:spcBef>
              <a:buFont typeface="Wingdings" pitchFamily="2" charset="2"/>
              <a:buChar char="§"/>
            </a:pPr>
            <a:r>
              <a:rPr lang="it-IT" sz="1200" b="0" i="0" u="none">
                <a:solidFill>
                  <a:srgbClr val="003366"/>
                </a:solidFill>
                <a:latin typeface="Arial" pitchFamily="34" charset="0"/>
              </a:rPr>
              <a:t> imprese interessate da improvvise ovvero ripetute variazioni negli assetti proprietari o di controllo o nella sede sociale;</a:t>
            </a:r>
          </a:p>
          <a:p>
            <a:pPr algn="just" eaLnBrk="1" hangingPunct="1">
              <a:spcBef>
                <a:spcPct val="50000"/>
              </a:spcBef>
              <a:buFont typeface="Wingdings" pitchFamily="2" charset="2"/>
              <a:buChar char="§"/>
            </a:pPr>
            <a:r>
              <a:rPr lang="it-IT" sz="1200" b="0" i="0" u="none">
                <a:solidFill>
                  <a:srgbClr val="003366"/>
                </a:solidFill>
                <a:latin typeface="Arial" pitchFamily="34" charset="0"/>
              </a:rPr>
              <a:t> imprese i cui soci o amministratori:</a:t>
            </a:r>
          </a:p>
          <a:p>
            <a:pPr algn="just" eaLnBrk="1" hangingPunct="1">
              <a:spcBef>
                <a:spcPct val="50000"/>
              </a:spcBef>
              <a:buFont typeface="Wingdings" pitchFamily="2" charset="2"/>
              <a:buNone/>
            </a:pPr>
            <a:r>
              <a:rPr lang="it-IT" sz="1200" b="0" i="0" u="none">
                <a:solidFill>
                  <a:srgbClr val="003366"/>
                </a:solidFill>
                <a:latin typeface="Arial" pitchFamily="34" charset="0"/>
              </a:rPr>
              <a:t>· risultano, al pari di soggetti agli stessi notoriamente contigui (ad esempio familiari), di dubbio profilo reputazionale (ad esempio perchè sottoposti a procedimenti penali) ovvero privi di esperienza nel settore in cui opera la società che richiede il finanziamento;</a:t>
            </a:r>
          </a:p>
          <a:p>
            <a:pPr algn="just" eaLnBrk="1" hangingPunct="1">
              <a:spcBef>
                <a:spcPct val="50000"/>
              </a:spcBef>
              <a:buFont typeface="Wingdings" pitchFamily="2" charset="2"/>
              <a:buNone/>
            </a:pPr>
            <a:r>
              <a:rPr lang="it-IT" sz="1200" b="0" i="0" u="none">
                <a:solidFill>
                  <a:srgbClr val="003366"/>
                </a:solidFill>
                <a:latin typeface="Arial" pitchFamily="34" charset="0"/>
              </a:rPr>
              <a:t>· hanno residenza/sede all’estero, specie se in paesi a regime fiscalmente privilegiato o non equivalente nel contrasto al riciclaggio;</a:t>
            </a:r>
          </a:p>
          <a:p>
            <a:pPr algn="just" eaLnBrk="1" hangingPunct="1">
              <a:spcBef>
                <a:spcPct val="50000"/>
              </a:spcBef>
              <a:buFont typeface="Wingdings" pitchFamily="2" charset="2"/>
              <a:buChar char="§"/>
            </a:pPr>
            <a:r>
              <a:rPr lang="it-IT" sz="1200" b="0" i="0" u="none">
                <a:solidFill>
                  <a:srgbClr val="003366"/>
                </a:solidFill>
                <a:latin typeface="Arial" pitchFamily="34" charset="0"/>
              </a:rPr>
              <a:t> apertura di rapporti con imprese operanti in settori economici diversi da quello oggetto del finanziamento, specie se in precedenza non operative o costituite di recente;</a:t>
            </a:r>
          </a:p>
          <a:p>
            <a:pPr algn="just" eaLnBrk="1" hangingPunct="1">
              <a:spcBef>
                <a:spcPct val="50000"/>
              </a:spcBef>
              <a:buFont typeface="Wingdings" pitchFamily="2" charset="2"/>
              <a:buChar char="§"/>
            </a:pPr>
            <a:r>
              <a:rPr lang="it-IT" sz="1200" b="0" i="0" u="none">
                <a:solidFill>
                  <a:srgbClr val="003366"/>
                </a:solidFill>
                <a:latin typeface="Arial" pitchFamily="34" charset="0"/>
              </a:rPr>
              <a:t> l’entità del finanziamento richiesto appare del tutto incompatibile con il profilo economico-finanziario del soggetto richiedente;</a:t>
            </a:r>
          </a:p>
          <a:p>
            <a:pPr algn="just" eaLnBrk="1" hangingPunct="1">
              <a:spcBef>
                <a:spcPct val="50000"/>
              </a:spcBef>
              <a:buFont typeface="Wingdings" pitchFamily="2" charset="2"/>
              <a:buChar char="§"/>
            </a:pPr>
            <a:r>
              <a:rPr lang="it-IT" sz="1200" b="0" i="0" u="none">
                <a:solidFill>
                  <a:srgbClr val="003366"/>
                </a:solidFill>
                <a:latin typeface="Arial" pitchFamily="34" charset="0"/>
              </a:rPr>
              <a:t> la documentazione prodotta ai fini dell’erogazione del finanziamento (ad esempio polizze fideiussorie) presenta elementi di criticità o di dubbio, soprattutto sotto il profilo economico-finanziario;</a:t>
            </a:r>
          </a:p>
          <a:p>
            <a:pPr algn="just" eaLnBrk="1" hangingPunct="1">
              <a:spcBef>
                <a:spcPct val="50000"/>
              </a:spcBef>
              <a:buFont typeface="Wingdings" pitchFamily="2" charset="2"/>
              <a:buChar char="§"/>
            </a:pPr>
            <a:r>
              <a:rPr lang="it-IT" sz="1200" b="0" i="0" u="none">
                <a:solidFill>
                  <a:srgbClr val="003366"/>
                </a:solidFill>
                <a:latin typeface="Arial" pitchFamily="34" charset="0"/>
              </a:rPr>
              <a:t> richiesta di finanziamenti pubblici effettuata anche contestualmente da più società appartenenti allo stesso gruppo, dietro prestazione delle medesime garanzie;</a:t>
            </a:r>
          </a:p>
          <a:p>
            <a:pPr algn="just" eaLnBrk="1" hangingPunct="1">
              <a:spcBef>
                <a:spcPct val="50000"/>
              </a:spcBef>
              <a:buFont typeface="Wingdings" pitchFamily="2" charset="2"/>
              <a:buNone/>
            </a:pPr>
            <a:endParaRPr lang="it-IT" sz="1300" b="0" i="0" u="none">
              <a:solidFill>
                <a:srgbClr val="003366"/>
              </a:solidFill>
              <a:latin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485775" y="452438"/>
            <a:ext cx="8153400" cy="914400"/>
          </a:xfrm>
        </p:spPr>
        <p:txBody>
          <a:bodyPr/>
          <a:lstStyle/>
          <a:p>
            <a:pPr eaLnBrk="1" hangingPunct="1"/>
            <a:r>
              <a:rPr lang="it-IT" sz="1800" smtClean="0">
                <a:solidFill>
                  <a:schemeClr val="tx1"/>
                </a:solidFill>
                <a:latin typeface="Verdana" pitchFamily="34" charset="0"/>
              </a:rPr>
              <a:t>NUOVI INDICI DI ANOMALIA UIF</a:t>
            </a:r>
            <a:br>
              <a:rPr lang="it-IT" sz="1800" smtClean="0">
                <a:solidFill>
                  <a:schemeClr val="tx1"/>
                </a:solidFill>
                <a:latin typeface="Verdana" pitchFamily="34" charset="0"/>
              </a:rPr>
            </a:br>
            <a:r>
              <a:rPr lang="it-IT" sz="1800" smtClean="0">
                <a:solidFill>
                  <a:schemeClr val="tx1"/>
                </a:solidFill>
                <a:latin typeface="Verdana" pitchFamily="34" charset="0"/>
              </a:rPr>
              <a:t>Abuso finanziamenti pubblici </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25604"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25605"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25606"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25607" name="Text Box 7"/>
          <p:cNvSpPr txBox="1">
            <a:spLocks noChangeArrowheads="1"/>
          </p:cNvSpPr>
          <p:nvPr/>
        </p:nvSpPr>
        <p:spPr bwMode="auto">
          <a:xfrm>
            <a:off x="381000" y="1401763"/>
            <a:ext cx="8458200"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buFont typeface="Wingdings" pitchFamily="2" charset="2"/>
              <a:buNone/>
            </a:pPr>
            <a:r>
              <a:rPr lang="it-IT" b="0">
                <a:solidFill>
                  <a:srgbClr val="003366"/>
                </a:solidFill>
                <a:latin typeface="Arial" pitchFamily="34" charset="0"/>
              </a:rPr>
              <a:t>2. Fase di utilizzo dei finanziamenti</a:t>
            </a:r>
          </a:p>
          <a:p>
            <a:pPr algn="just" eaLnBrk="1" hangingPunct="1">
              <a:spcBef>
                <a:spcPct val="50000"/>
              </a:spcBef>
              <a:buFont typeface="Wingdings" pitchFamily="2" charset="2"/>
              <a:buNone/>
            </a:pPr>
            <a:r>
              <a:rPr lang="it-IT" sz="1300" b="0" i="0" u="none">
                <a:solidFill>
                  <a:srgbClr val="003366"/>
                </a:solidFill>
                <a:latin typeface="Arial" pitchFamily="34" charset="0"/>
              </a:rPr>
              <a:t>·</a:t>
            </a:r>
            <a:r>
              <a:rPr lang="it-IT" sz="1300" b="0" i="0" u="none">
                <a:solidFill>
                  <a:srgbClr val="003366"/>
                </a:solidFill>
                <a:latin typeface="Symbol" pitchFamily="18" charset="2"/>
              </a:rPr>
              <a:t> </a:t>
            </a:r>
            <a:r>
              <a:rPr lang="it-IT" sz="1300" b="0" i="0" u="none">
                <a:solidFill>
                  <a:srgbClr val="003366"/>
                </a:solidFill>
                <a:latin typeface="Arial" pitchFamily="34" charset="0"/>
              </a:rPr>
              <a:t>prelevamento per contanti, immediato ovvero tramite più operazioni frazionate, di quote del finanziamento ricevuto;</a:t>
            </a:r>
          </a:p>
          <a:p>
            <a:pPr algn="just" eaLnBrk="1" hangingPunct="1">
              <a:spcBef>
                <a:spcPct val="50000"/>
              </a:spcBef>
              <a:buFont typeface="Wingdings" pitchFamily="2" charset="2"/>
              <a:buNone/>
            </a:pPr>
            <a:r>
              <a:rPr lang="it-IT" sz="1300" b="0" i="0" u="none">
                <a:solidFill>
                  <a:srgbClr val="003366"/>
                </a:solidFill>
                <a:latin typeface="Arial" pitchFamily="34" charset="0"/>
              </a:rPr>
              <a:t>· immediato trasferimento presso altro intermediario dei fondi ricevuti, specie se per finalità non riconducibili al progetto finanziato;</a:t>
            </a:r>
          </a:p>
          <a:p>
            <a:pPr algn="just" eaLnBrk="1" hangingPunct="1">
              <a:spcBef>
                <a:spcPct val="50000"/>
              </a:spcBef>
              <a:buFont typeface="Wingdings" pitchFamily="2" charset="2"/>
              <a:buNone/>
            </a:pPr>
            <a:r>
              <a:rPr lang="it-IT" sz="1300" b="0" i="0" u="none">
                <a:solidFill>
                  <a:srgbClr val="003366"/>
                </a:solidFill>
                <a:latin typeface="Arial" pitchFamily="34" charset="0"/>
              </a:rPr>
              <a:t>· trasferimento dei fondi ricevuti a soggetti terzi, effettuato con operazioni che non appaiono logicamente collegate alle finalità per le quali il finanziamento è stato erogato;</a:t>
            </a:r>
          </a:p>
          <a:p>
            <a:pPr algn="just" eaLnBrk="1" hangingPunct="1">
              <a:spcBef>
                <a:spcPct val="50000"/>
              </a:spcBef>
              <a:buFont typeface="Wingdings" pitchFamily="2" charset="2"/>
              <a:buNone/>
            </a:pPr>
            <a:r>
              <a:rPr lang="it-IT" sz="1300" b="0" i="0" u="none">
                <a:solidFill>
                  <a:srgbClr val="003366"/>
                </a:solidFill>
                <a:latin typeface="Arial" pitchFamily="34" charset="0"/>
              </a:rPr>
              <a:t>· ripetuti giri di fondi tra conti di società collegate, specie se effettuati nei confronti di una società che poi risulta fallita o posta in liquidazione;</a:t>
            </a:r>
          </a:p>
          <a:p>
            <a:pPr algn="just" eaLnBrk="1" hangingPunct="1">
              <a:spcBef>
                <a:spcPct val="50000"/>
              </a:spcBef>
              <a:buFont typeface="Wingdings" pitchFamily="2" charset="2"/>
              <a:buNone/>
            </a:pPr>
            <a:r>
              <a:rPr lang="it-IT" sz="1300" b="0" i="0" u="none">
                <a:solidFill>
                  <a:srgbClr val="003366"/>
                </a:solidFill>
                <a:latin typeface="Arial" pitchFamily="34" charset="0"/>
              </a:rPr>
              <a:t>· trasferimento dei fondi ricevuti a favore di persone fisiche o giuridiche con sede in paesi a regime fiscalmente privilegiato o caratterizzati da regimi non equivalenti nel contrasto al riciclaggio;</a:t>
            </a:r>
          </a:p>
          <a:p>
            <a:pPr algn="just" eaLnBrk="1" hangingPunct="1">
              <a:spcBef>
                <a:spcPct val="50000"/>
              </a:spcBef>
              <a:buFont typeface="Wingdings" pitchFamily="2" charset="2"/>
              <a:buNone/>
            </a:pPr>
            <a:r>
              <a:rPr lang="it-IT" sz="1300" b="0" i="0" u="none">
                <a:solidFill>
                  <a:srgbClr val="003366"/>
                </a:solidFill>
                <a:latin typeface="Arial" pitchFamily="34" charset="0"/>
              </a:rPr>
              <a:t>· trasferimenti di parte dei fondi ricevuti a favore di persone fisiche o di società a titolo di consulenze e prestazioni professionali di varia natura;</a:t>
            </a:r>
          </a:p>
          <a:p>
            <a:pPr algn="just" eaLnBrk="1" hangingPunct="1">
              <a:spcBef>
                <a:spcPct val="50000"/>
              </a:spcBef>
              <a:buFont typeface="Wingdings" pitchFamily="2" charset="2"/>
              <a:buNone/>
            </a:pPr>
            <a:r>
              <a:rPr lang="it-IT" sz="1300" b="0" i="0" u="none">
                <a:solidFill>
                  <a:srgbClr val="003366"/>
                </a:solidFill>
                <a:latin typeface="Arial" pitchFamily="34" charset="0"/>
              </a:rPr>
              <a:t>· improvvisa o ripetuta variazione degli assetti proprietari dell’impresa, successivamente all’erogazione dei fondi;</a:t>
            </a:r>
          </a:p>
          <a:p>
            <a:pPr algn="just" eaLnBrk="1" hangingPunct="1">
              <a:spcBef>
                <a:spcPct val="50000"/>
              </a:spcBef>
              <a:buFont typeface="Wingdings" pitchFamily="2" charset="2"/>
              <a:buNone/>
            </a:pPr>
            <a:r>
              <a:rPr lang="it-IT" sz="1300" b="0" i="0" u="none">
                <a:solidFill>
                  <a:srgbClr val="003366"/>
                </a:solidFill>
                <a:latin typeface="Arial" pitchFamily="34" charset="0"/>
              </a:rPr>
              <a:t>· rimborso in via anticipata del finanziamento ricevuto, specie se con operazioni in contanti o con fondi provenienti da paesi con regime fiscalmente privilegiato o non equivalente nel contrasto al riciclaggio.</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485775" y="452438"/>
            <a:ext cx="8153400" cy="914400"/>
          </a:xfrm>
        </p:spPr>
        <p:txBody>
          <a:bodyPr/>
          <a:lstStyle/>
          <a:p>
            <a:pPr eaLnBrk="1" hangingPunct="1"/>
            <a:r>
              <a:rPr lang="it-IT" sz="1800" smtClean="0">
                <a:solidFill>
                  <a:schemeClr val="tx1"/>
                </a:solidFill>
                <a:latin typeface="Verdana" pitchFamily="34" charset="0"/>
              </a:rPr>
              <a:t>NUOVI INDICI DI ANOMALIA UIF</a:t>
            </a:r>
            <a:br>
              <a:rPr lang="it-IT" sz="1800" smtClean="0">
                <a:solidFill>
                  <a:schemeClr val="tx1"/>
                </a:solidFill>
                <a:latin typeface="Verdana" pitchFamily="34" charset="0"/>
              </a:rPr>
            </a:br>
            <a:r>
              <a:rPr lang="it-IT" sz="1800" smtClean="0">
                <a:solidFill>
                  <a:schemeClr val="tx1"/>
                </a:solidFill>
                <a:latin typeface="Verdana" pitchFamily="34" charset="0"/>
              </a:rPr>
              <a:t>Attività di leasing</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26628"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26629"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26630"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26631" name="Text Box 7"/>
          <p:cNvSpPr txBox="1">
            <a:spLocks noChangeArrowheads="1"/>
          </p:cNvSpPr>
          <p:nvPr/>
        </p:nvSpPr>
        <p:spPr bwMode="auto">
          <a:xfrm>
            <a:off x="304800" y="1268413"/>
            <a:ext cx="84582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a:r>
              <a:rPr lang="it-IT" b="0" i="0" u="none">
                <a:solidFill>
                  <a:srgbClr val="003366"/>
                </a:solidFill>
                <a:latin typeface="Arial" pitchFamily="34" charset="0"/>
              </a:rPr>
              <a:t>Ricorso da parte di più clienti a un medesimo fornitore, il quale esercita un’attività che non appare coerente con le caratteristiche del bene concesso in leasing;</a:t>
            </a:r>
          </a:p>
          <a:p>
            <a:pPr algn="just"/>
            <a:r>
              <a:rPr lang="it-IT" b="0" i="0" u="none">
                <a:solidFill>
                  <a:srgbClr val="003366"/>
                </a:solidFill>
                <a:latin typeface="Arial" pitchFamily="34" charset="0"/>
              </a:rPr>
              <a:t>· incongruenza tra l’oggetto sociale dei clienti utilizzatori e la tipologia dei beni richiesti in leasing;</a:t>
            </a:r>
          </a:p>
          <a:p>
            <a:pPr algn="just"/>
            <a:r>
              <a:rPr lang="it-IT" b="0" i="0" u="none">
                <a:solidFill>
                  <a:srgbClr val="003366"/>
                </a:solidFill>
                <a:latin typeface="Arial" pitchFamily="34" charset="0"/>
              </a:rPr>
              <a:t>· richiesta di variazione dei dati relativi ai beni oggetto del contratto di leasing, tale da lasciar supporre l’inesistenza del bene stesso o la mancata consegna al cliente utilizzatore ovvero</a:t>
            </a:r>
          </a:p>
          <a:p>
            <a:pPr algn="just"/>
            <a:r>
              <a:rPr lang="it-IT" b="0" i="0" u="none">
                <a:solidFill>
                  <a:srgbClr val="003366"/>
                </a:solidFill>
                <a:latin typeface="Arial" pitchFamily="34" charset="0"/>
              </a:rPr>
              <a:t>la falsificazione della documentazione necessaria alla stipula del contratto;</a:t>
            </a:r>
          </a:p>
          <a:p>
            <a:pPr algn="just"/>
            <a:r>
              <a:rPr lang="it-IT" b="0" i="0" u="none">
                <a:solidFill>
                  <a:srgbClr val="003366"/>
                </a:solidFill>
                <a:latin typeface="Arial" pitchFamily="34" charset="0"/>
              </a:rPr>
              <a:t>· riconducibilità in capo a un medesimo soggetto della qualifica di amministratore unico, socio o delegato a operare sui rapporti relativi a più società utilizzatrici;</a:t>
            </a:r>
          </a:p>
          <a:p>
            <a:pPr algn="just"/>
            <a:r>
              <a:rPr lang="it-IT" b="0" i="0" u="none">
                <a:solidFill>
                  <a:srgbClr val="003366"/>
                </a:solidFill>
                <a:latin typeface="Arial" pitchFamily="34" charset="0"/>
              </a:rPr>
              <a:t>· collegamenti tra utilizzatore e fornitore di un bene in leasing, tali da lasciare presumere che gli stessi siano riconducibili al medesimo soggetto economico;</a:t>
            </a:r>
          </a:p>
          <a:p>
            <a:pPr algn="just"/>
            <a:r>
              <a:rPr lang="it-IT" b="0" i="0" u="none">
                <a:solidFill>
                  <a:srgbClr val="003366"/>
                </a:solidFill>
                <a:latin typeface="Arial" pitchFamily="34" charset="0"/>
              </a:rPr>
              <a:t>· ricorrenza della medesima sede legale per più società utilizzatrici, fra loro non collegate giuridicamente;</a:t>
            </a:r>
          </a:p>
          <a:p>
            <a:pPr algn="just"/>
            <a:r>
              <a:rPr lang="it-IT" b="0" i="0" u="none">
                <a:solidFill>
                  <a:srgbClr val="003366"/>
                </a:solidFill>
                <a:latin typeface="Arial" pitchFamily="34" charset="0"/>
              </a:rPr>
              <a:t>· mancato o parziale pagamento di canoni di locazione e successivo inadempimento da parte del cliente utilizzatore;</a:t>
            </a:r>
          </a:p>
          <a:p>
            <a:pPr algn="just"/>
            <a:r>
              <a:rPr lang="it-IT" b="0" i="0" u="none">
                <a:solidFill>
                  <a:srgbClr val="003366"/>
                </a:solidFill>
                <a:latin typeface="Arial" pitchFamily="34" charset="0"/>
              </a:rPr>
              <a:t>· risoluzione del contratto per insolvenza del cliente dopo breve lasso di tempo dalla erogazione, senza che il bene venga restituito, specie se si tratta di un bene caratterizzato da limitata fungibilità;</a:t>
            </a:r>
          </a:p>
          <a:p>
            <a:pPr algn="just"/>
            <a:r>
              <a:rPr lang="it-IT" b="0" i="0" u="none">
                <a:solidFill>
                  <a:srgbClr val="003366"/>
                </a:solidFill>
                <a:latin typeface="Arial" pitchFamily="34" charset="0"/>
              </a:rPr>
              <a:t>· pagamento di canoni di locazione senza che il bene sia mai stato consegnato;</a:t>
            </a:r>
          </a:p>
          <a:p>
            <a:pPr algn="just"/>
            <a:r>
              <a:rPr lang="it-IT" b="0" i="0" u="none">
                <a:solidFill>
                  <a:srgbClr val="003366"/>
                </a:solidFill>
                <a:latin typeface="Arial" pitchFamily="34" charset="0"/>
              </a:rPr>
              <a:t>· interruzione da parte del fornitore dei lavori per la realizzazione del bene senza che il cliente dia inizio ad alcuna azione per l’inadempimento, specie laddove l’intermediario interrompa l’erogazione del finanziamento;</a:t>
            </a:r>
          </a:p>
          <a:p>
            <a:pPr algn="just"/>
            <a:r>
              <a:rPr lang="it-IT" b="0" i="0" u="none">
                <a:solidFill>
                  <a:srgbClr val="003366"/>
                </a:solidFill>
                <a:latin typeface="Arial" pitchFamily="34" charset="0"/>
              </a:rPr>
              <a:t>· ricorrenza del medesimo fornitore in più contratti risolti per insolvenza del cliente utilizzatore;</a:t>
            </a:r>
          </a:p>
          <a:p>
            <a:pPr algn="just"/>
            <a:r>
              <a:rPr lang="it-IT" b="0" i="0" u="none">
                <a:solidFill>
                  <a:srgbClr val="003366"/>
                </a:solidFill>
                <a:latin typeface="Arial" pitchFamily="34" charset="0"/>
              </a:rPr>
              <a:t>· comunicazioni di furto dei beni concessi in leasing, effettuate da soggetti terzi rispetto al cliente utilizzatore.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1371600" y="381000"/>
            <a:ext cx="6553200" cy="914400"/>
          </a:xfrm>
        </p:spPr>
        <p:txBody>
          <a:bodyPr/>
          <a:lstStyle/>
          <a:p>
            <a:pPr eaLnBrk="1" hangingPunct="1"/>
            <a:r>
              <a:rPr lang="it-IT" sz="2800" dirty="0" smtClean="0">
                <a:solidFill>
                  <a:schemeClr val="tx1"/>
                </a:solidFill>
                <a:latin typeface="Verdana" pitchFamily="34" charset="0"/>
              </a:rPr>
              <a:t>L</a:t>
            </a:r>
            <a:r>
              <a:rPr lang="it-IT" sz="2800" dirty="0" smtClean="0">
                <a:solidFill>
                  <a:schemeClr val="tx1"/>
                </a:solidFill>
                <a:latin typeface="Comic Sans MS" pitchFamily="66" charset="0"/>
              </a:rPr>
              <a:t>’</a:t>
            </a:r>
            <a:r>
              <a:rPr lang="it-IT" sz="2800" dirty="0" smtClean="0">
                <a:solidFill>
                  <a:schemeClr val="tx1"/>
                </a:solidFill>
                <a:latin typeface="Verdana" pitchFamily="34" charset="0"/>
              </a:rPr>
              <a:t>OBBLIGO:</a:t>
            </a:r>
            <a:br>
              <a:rPr lang="it-IT" sz="2800" dirty="0" smtClean="0">
                <a:solidFill>
                  <a:schemeClr val="tx1"/>
                </a:solidFill>
                <a:latin typeface="Verdana" pitchFamily="34" charset="0"/>
              </a:rPr>
            </a:br>
            <a:r>
              <a:rPr lang="it-IT" sz="2800" dirty="0" smtClean="0">
                <a:solidFill>
                  <a:schemeClr val="tx1"/>
                </a:solidFill>
                <a:latin typeface="Verdana" pitchFamily="34" charset="0"/>
              </a:rPr>
              <a:t>COSA SEGNALARE</a:t>
            </a:r>
          </a:p>
        </p:txBody>
      </p:sp>
      <p:sp>
        <p:nvSpPr>
          <p:cNvPr id="240646"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dirty="0">
              <a:solidFill>
                <a:srgbClr val="FF0000"/>
              </a:solidFill>
              <a:latin typeface="Arial" pitchFamily="34" charset="0"/>
            </a:endParaRPr>
          </a:p>
          <a:p>
            <a:pPr algn="ctr">
              <a:spcBef>
                <a:spcPct val="50000"/>
              </a:spcBef>
              <a:defRPr/>
            </a:pPr>
            <a:endParaRPr lang="it-IT" sz="3600" dirty="0">
              <a:solidFill>
                <a:srgbClr val="003366"/>
              </a:solidFill>
              <a:effectLst>
                <a:outerShdw blurRad="38100" dist="38100" dir="2700000" algn="tl">
                  <a:srgbClr val="C0C0C0"/>
                </a:outerShdw>
              </a:effectLst>
            </a:endParaRPr>
          </a:p>
          <a:p>
            <a:pPr algn="ctr">
              <a:spcBef>
                <a:spcPct val="50000"/>
              </a:spcBef>
              <a:defRPr/>
            </a:pPr>
            <a:endParaRPr lang="it-IT" sz="3600" i="0" dirty="0">
              <a:solidFill>
                <a:srgbClr val="003366"/>
              </a:solidFill>
            </a:endParaRPr>
          </a:p>
        </p:txBody>
      </p:sp>
      <p:sp>
        <p:nvSpPr>
          <p:cNvPr id="717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717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7174" name="Rectangle 10"/>
          <p:cNvSpPr>
            <a:spLocks noChangeArrowheads="1"/>
          </p:cNvSpPr>
          <p:nvPr/>
        </p:nvSpPr>
        <p:spPr bwMode="auto">
          <a:xfrm>
            <a:off x="457200" y="1676400"/>
            <a:ext cx="800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r>
              <a:rPr lang="it-IT" sz="2000" b="0" i="0" u="none">
                <a:solidFill>
                  <a:srgbClr val="000000"/>
                </a:solidFill>
                <a:latin typeface="Arial" pitchFamily="34" charset="0"/>
              </a:rPr>
              <a:t>	</a:t>
            </a:r>
          </a:p>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7175" name="Text Box 7"/>
          <p:cNvSpPr txBox="1">
            <a:spLocks noChangeArrowheads="1"/>
          </p:cNvSpPr>
          <p:nvPr/>
        </p:nvSpPr>
        <p:spPr bwMode="auto">
          <a:xfrm>
            <a:off x="914400" y="1848683"/>
            <a:ext cx="72390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2000" b="0" i="0" u="none" dirty="0" smtClean="0">
                <a:solidFill>
                  <a:srgbClr val="003366"/>
                </a:solidFill>
                <a:latin typeface="Arial" pitchFamily="34" charset="0"/>
              </a:rPr>
              <a:t>Gli intermediari sono tenuti a segnalare le operazioni sospette a prescindere dal relativo importo. Inoltre segnalano alla UIF anche le operazioni sospette rifiutate o comunque non concluse o quelle tentate nonché le operazioni sospette il cui controvalore sia regolato in tutto o in parte presso altri intermediari sui quali gravano autonomi obblighi di segnalazione.</a:t>
            </a:r>
          </a:p>
          <a:p>
            <a:pPr algn="just" eaLnBrk="1" hangingPunct="1">
              <a:spcBef>
                <a:spcPct val="50000"/>
              </a:spcBef>
            </a:pPr>
            <a:r>
              <a:rPr lang="it-IT" sz="2000" b="0" i="0" u="none" dirty="0" smtClean="0">
                <a:solidFill>
                  <a:srgbClr val="003366"/>
                </a:solidFill>
                <a:latin typeface="Arial" pitchFamily="34" charset="0"/>
              </a:rPr>
              <a:t>Gli intermediari </a:t>
            </a:r>
            <a:r>
              <a:rPr lang="it-IT" sz="2000" i="0" u="none" dirty="0" smtClean="0">
                <a:solidFill>
                  <a:srgbClr val="003366"/>
                </a:solidFill>
                <a:latin typeface="Arial" pitchFamily="34" charset="0"/>
              </a:rPr>
              <a:t>NON</a:t>
            </a:r>
            <a:r>
              <a:rPr lang="it-IT" sz="2000" b="0" i="0" u="none" dirty="0" smtClean="0">
                <a:solidFill>
                  <a:srgbClr val="003366"/>
                </a:solidFill>
                <a:latin typeface="Arial" pitchFamily="34" charset="0"/>
              </a:rPr>
              <a:t> devono segnalare fatti che attengono esclusivamente a violazioni delle norme sull’uso del contante e dei titoli al portatore di cui all’articolo 49 del decreto 231/2007 in assenza di profili di sospetto di riciclaggio o finanziamento del terrorismo; tali violazioni vanno </a:t>
            </a:r>
            <a:r>
              <a:rPr lang="it-IT" sz="2000" b="0" i="0" u="none" dirty="0" err="1" smtClean="0">
                <a:solidFill>
                  <a:srgbClr val="003366"/>
                </a:solidFill>
                <a:latin typeface="Arial" pitchFamily="34" charset="0"/>
              </a:rPr>
              <a:t>copmunicate</a:t>
            </a:r>
            <a:r>
              <a:rPr lang="it-IT" sz="2000" b="0" i="0" u="none" dirty="0" smtClean="0">
                <a:solidFill>
                  <a:srgbClr val="003366"/>
                </a:solidFill>
                <a:latin typeface="Arial" pitchFamily="34" charset="0"/>
              </a:rPr>
              <a:t> al ministero dell’economia e finanze. </a:t>
            </a:r>
            <a:endParaRPr lang="it-IT" sz="2000" b="0" i="0" u="none" dirty="0">
              <a:solidFill>
                <a:srgbClr val="003366"/>
              </a:solidFill>
              <a:latin typeface="Arial" pitchFamily="34" charset="0"/>
            </a:endParaRPr>
          </a:p>
        </p:txBody>
      </p:sp>
    </p:spTree>
    <p:extLst>
      <p:ext uri="{BB962C8B-B14F-4D97-AF65-F5344CB8AC3E}">
        <p14:creationId xmlns:p14="http://schemas.microsoft.com/office/powerpoint/2010/main" val="27863722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457200" y="404813"/>
            <a:ext cx="8153400" cy="914400"/>
          </a:xfrm>
        </p:spPr>
        <p:txBody>
          <a:bodyPr/>
          <a:lstStyle/>
          <a:p>
            <a:pPr eaLnBrk="1" hangingPunct="1"/>
            <a:r>
              <a:rPr lang="it-IT" sz="1800" smtClean="0">
                <a:solidFill>
                  <a:schemeClr val="tx1"/>
                </a:solidFill>
                <a:latin typeface="Verdana" pitchFamily="34" charset="0"/>
              </a:rPr>
              <a:t>NUOVI INDICI DI ANOMALIA UIF</a:t>
            </a:r>
            <a:br>
              <a:rPr lang="it-IT" sz="1800" smtClean="0">
                <a:solidFill>
                  <a:schemeClr val="tx1"/>
                </a:solidFill>
                <a:latin typeface="Verdana" pitchFamily="34" charset="0"/>
              </a:rPr>
            </a:br>
            <a:r>
              <a:rPr lang="it-IT" sz="1800" smtClean="0">
                <a:solidFill>
                  <a:schemeClr val="tx1"/>
                </a:solidFill>
                <a:latin typeface="Verdana" pitchFamily="34" charset="0"/>
              </a:rPr>
              <a:t/>
            </a:r>
            <a:br>
              <a:rPr lang="it-IT" sz="1800" smtClean="0">
                <a:solidFill>
                  <a:schemeClr val="tx1"/>
                </a:solidFill>
                <a:latin typeface="Verdana" pitchFamily="34" charset="0"/>
              </a:rPr>
            </a:br>
            <a:r>
              <a:rPr lang="it-IT" sz="1800" smtClean="0">
                <a:solidFill>
                  <a:schemeClr val="tx1"/>
                </a:solidFill>
                <a:latin typeface="Verdana" pitchFamily="34" charset="0"/>
              </a:rPr>
              <a:t>PERSONE ESPOSTE POLITICAMENTE</a:t>
            </a:r>
            <a:br>
              <a:rPr lang="it-IT" sz="1800" smtClean="0">
                <a:solidFill>
                  <a:schemeClr val="tx1"/>
                </a:solidFill>
                <a:latin typeface="Verdana" pitchFamily="34" charset="0"/>
              </a:rPr>
            </a:br>
            <a:endParaRPr lang="it-IT" sz="1800" smtClean="0">
              <a:solidFill>
                <a:schemeClr val="tx1"/>
              </a:solidFill>
              <a:latin typeface="Verdana" pitchFamily="34" charset="0"/>
            </a:endParaRP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2765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2765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27654"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27655" name="CasellaDiTesto 1"/>
          <p:cNvSpPr txBox="1">
            <a:spLocks noChangeArrowheads="1"/>
          </p:cNvSpPr>
          <p:nvPr/>
        </p:nvSpPr>
        <p:spPr bwMode="auto">
          <a:xfrm>
            <a:off x="215900" y="1484313"/>
            <a:ext cx="8929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r>
              <a:rPr lang="it-IT" b="0" i="0" u="none">
                <a:solidFill>
                  <a:srgbClr val="003366"/>
                </a:solidFill>
                <a:latin typeface="Arial" pitchFamily="34" charset="0"/>
              </a:rPr>
              <a:t>·</a:t>
            </a:r>
          </a:p>
        </p:txBody>
      </p:sp>
      <p:sp>
        <p:nvSpPr>
          <p:cNvPr id="27656" name="CasellaDiTesto 2"/>
          <p:cNvSpPr txBox="1">
            <a:spLocks noChangeArrowheads="1"/>
          </p:cNvSpPr>
          <p:nvPr/>
        </p:nvSpPr>
        <p:spPr bwMode="auto">
          <a:xfrm>
            <a:off x="827088" y="1196975"/>
            <a:ext cx="787082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ctr" eaLnBrk="1" hangingPunct="1"/>
            <a:r>
              <a:rPr lang="it-IT" sz="1600" i="0" u="none">
                <a:solidFill>
                  <a:srgbClr val="003366"/>
                </a:solidFill>
                <a:latin typeface="Arial" pitchFamily="34" charset="0"/>
              </a:rPr>
              <a:t>OPERAZIONI E RAPPORTI CON PERSONE POLITICAMENTE ESPOSTE AI FINI</a:t>
            </a:r>
          </a:p>
          <a:p>
            <a:pPr algn="ctr" eaLnBrk="1" hangingPunct="1"/>
            <a:r>
              <a:rPr lang="it-IT" sz="1600" i="0" u="none">
                <a:solidFill>
                  <a:srgbClr val="003366"/>
                </a:solidFill>
                <a:latin typeface="Arial" pitchFamily="34" charset="0"/>
              </a:rPr>
              <a:t>DELLE SEGNALAZIONI DI OPERAZIONI SOSPETTE</a:t>
            </a:r>
          </a:p>
          <a:p>
            <a:pPr algn="just" eaLnBrk="1" hangingPunct="1"/>
            <a:r>
              <a:rPr lang="it-IT" sz="1600" b="0" i="0" u="none">
                <a:solidFill>
                  <a:srgbClr val="003366"/>
                </a:solidFill>
                <a:latin typeface="Arial" pitchFamily="34" charset="0"/>
              </a:rPr>
              <a:t>In relazione alle note turbolenze in corso in alcuni Paesi del Nord Africa e alle possibili implicazioni in materia di prevenzione e contrasto del riciclaggio e del finanziamento del terrorismo, si richiama all’attenzione dei soggetti tenuti alla segnalazione di operazioni sospette che l’art. 28, comma 5, del decreto legislativo n. 231 del 2007 prevede, nei confronti delle “persone politicamente esposte”, l’adozione di procedure di adeguata verifica rafforzata.</a:t>
            </a:r>
          </a:p>
          <a:p>
            <a:pPr algn="just" eaLnBrk="1" hangingPunct="1"/>
            <a:r>
              <a:rPr lang="it-IT" sz="1600" b="0" i="0" u="none">
                <a:solidFill>
                  <a:srgbClr val="003366"/>
                </a:solidFill>
                <a:latin typeface="Arial" pitchFamily="34" charset="0"/>
              </a:rPr>
              <a:t>Anche il Provvedimento recante indicatori di anomalia per gli intermediari emanato dalla Banca d’Italia richiama specificamente l’attenzione dei destinatari su rapporti e operazioni riconducibili a persone politicamente esposte, che presentino profili di incoerenza e inusualità.</a:t>
            </a:r>
          </a:p>
          <a:p>
            <a:pPr algn="just" eaLnBrk="1" hangingPunct="1"/>
            <a:r>
              <a:rPr lang="it-IT" sz="1600" b="0" i="0" u="none">
                <a:solidFill>
                  <a:srgbClr val="003366"/>
                </a:solidFill>
                <a:latin typeface="Arial" pitchFamily="34" charset="0"/>
              </a:rPr>
              <a:t>Qualora emergano operazioni sospette riconducibili a fenomeni di riciclaggio o finanziamento del terrorismo, è pertanto necessario che i soggetti tenuti le segnalino con la massima tempestività, anche al fine di consentire alla UIF l’esercizio del potere di sospensione previsto dall’articolo 6, comma 7, lett. c) del d.lgs. n. 231 del 2007.</a:t>
            </a:r>
          </a:p>
          <a:p>
            <a:pPr algn="just" eaLnBrk="1" hangingPunct="1"/>
            <a:r>
              <a:rPr lang="it-IT" sz="1600" b="0" i="0" u="none">
                <a:solidFill>
                  <a:srgbClr val="003366"/>
                </a:solidFill>
                <a:latin typeface="Arial" pitchFamily="34" charset="0"/>
              </a:rPr>
              <a:t>Il 1 marzo 2011 l’UIF ha diramato un Comunicato richiamando l’attenzione alle operazioni e rapporti instaurati con membri della famiglia Qadhafi e Governo della Libia - Risoluzione del Consiglio di Sicurezza delle Nazioni Unite  26/2/2011 (1970/201)</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457200" y="404813"/>
            <a:ext cx="8153400" cy="914400"/>
          </a:xfrm>
        </p:spPr>
        <p:txBody>
          <a:bodyPr/>
          <a:lstStyle/>
          <a:p>
            <a:pPr eaLnBrk="1" hangingPunct="1"/>
            <a:r>
              <a:rPr lang="it-IT" sz="1800" smtClean="0">
                <a:solidFill>
                  <a:schemeClr val="tx1"/>
                </a:solidFill>
                <a:latin typeface="Verdana" pitchFamily="34" charset="0"/>
              </a:rPr>
              <a:t>NUOVI INDICI DI ANOMALIA UIF</a:t>
            </a:r>
            <a:br>
              <a:rPr lang="it-IT" sz="1800" smtClean="0">
                <a:solidFill>
                  <a:schemeClr val="tx1"/>
                </a:solidFill>
                <a:latin typeface="Verdana" pitchFamily="34" charset="0"/>
              </a:rPr>
            </a:br>
            <a:r>
              <a:rPr lang="it-IT" sz="1800" smtClean="0">
                <a:solidFill>
                  <a:schemeClr val="tx1"/>
                </a:solidFill>
                <a:latin typeface="Verdana" pitchFamily="34" charset="0"/>
              </a:rPr>
              <a:t/>
            </a:r>
            <a:br>
              <a:rPr lang="it-IT" sz="1800" smtClean="0">
                <a:solidFill>
                  <a:schemeClr val="tx1"/>
                </a:solidFill>
                <a:latin typeface="Verdana" pitchFamily="34" charset="0"/>
              </a:rPr>
            </a:br>
            <a:endParaRPr lang="it-IT" sz="1800" smtClean="0">
              <a:solidFill>
                <a:schemeClr val="tx1"/>
              </a:solidFill>
              <a:latin typeface="Verdana" pitchFamily="34" charset="0"/>
            </a:endParaRP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28676"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28677"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28678"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28679" name="CasellaDiTesto 1"/>
          <p:cNvSpPr txBox="1">
            <a:spLocks noChangeArrowheads="1"/>
          </p:cNvSpPr>
          <p:nvPr/>
        </p:nvSpPr>
        <p:spPr bwMode="auto">
          <a:xfrm>
            <a:off x="215900" y="1484313"/>
            <a:ext cx="8929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r>
              <a:rPr lang="it-IT" b="0" i="0" u="none">
                <a:solidFill>
                  <a:srgbClr val="003366"/>
                </a:solidFill>
                <a:latin typeface="Arial" pitchFamily="34" charset="0"/>
              </a:rPr>
              <a:t>·</a:t>
            </a:r>
          </a:p>
        </p:txBody>
      </p:sp>
      <p:sp>
        <p:nvSpPr>
          <p:cNvPr id="28680" name="CasellaDiTesto 2"/>
          <p:cNvSpPr txBox="1">
            <a:spLocks noChangeArrowheads="1"/>
          </p:cNvSpPr>
          <p:nvPr/>
        </p:nvSpPr>
        <p:spPr bwMode="auto">
          <a:xfrm>
            <a:off x="768350" y="1287463"/>
            <a:ext cx="7870825" cy="409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ctr" eaLnBrk="1" hangingPunct="1"/>
            <a:r>
              <a:rPr lang="it-IT" sz="1600" i="0" u="none">
                <a:solidFill>
                  <a:srgbClr val="003366"/>
                </a:solidFill>
                <a:latin typeface="Arial" pitchFamily="34" charset="0"/>
              </a:rPr>
              <a:t>SEGNALAZIONI DI OPERAZIONI SOSPETTE - </a:t>
            </a:r>
          </a:p>
          <a:p>
            <a:pPr algn="ctr" eaLnBrk="1" hangingPunct="1"/>
            <a:r>
              <a:rPr lang="it-IT" sz="1600" i="0" u="none">
                <a:solidFill>
                  <a:srgbClr val="003366"/>
                </a:solidFill>
                <a:latin typeface="Arial" pitchFamily="34" charset="0"/>
              </a:rPr>
              <a:t>OPERAZIONI E RAPPORTI CON MEMBRI DELLA FAMIGLIA QADHAFI E DEL GOVERNO DELLA LIBIA</a:t>
            </a:r>
          </a:p>
          <a:p>
            <a:pPr algn="just"/>
            <a:r>
              <a:rPr lang="it-IT" b="0" i="0" u="none">
                <a:solidFill>
                  <a:srgbClr val="003366"/>
                </a:solidFill>
                <a:latin typeface="Arial" pitchFamily="34" charset="0"/>
              </a:rPr>
              <a:t>La Risoluzione del Consiglio di Sicurezza delle Nazioni Unite dello scorso 26 febbraio (1970/2011) ha previsto, tra l’altro, l’adozione di misure di congelamento dei fondi e delle risorse economiche possedute, direttamente o indirettamente, da alcuni membri della famiglia di Muammar Qadhafi.</a:t>
            </a:r>
          </a:p>
          <a:p>
            <a:pPr algn="just"/>
            <a:r>
              <a:rPr lang="it-IT" b="0" i="0" u="none">
                <a:solidFill>
                  <a:srgbClr val="003366"/>
                </a:solidFill>
                <a:latin typeface="Arial" pitchFamily="34" charset="0"/>
              </a:rPr>
              <a:t>Sul piano internazionale sono state inoltre avviate iniziative volte a congelare le attività riconducibili a persone ed entità del Governo della Libia.</a:t>
            </a:r>
          </a:p>
          <a:p>
            <a:pPr algn="just"/>
            <a:endParaRPr lang="it-IT" b="0" i="0" u="none">
              <a:solidFill>
                <a:srgbClr val="003366"/>
              </a:solidFill>
              <a:latin typeface="Arial" pitchFamily="34" charset="0"/>
            </a:endParaRPr>
          </a:p>
          <a:p>
            <a:pPr algn="just"/>
            <a:r>
              <a:rPr lang="it-IT" b="0" i="0" u="none">
                <a:solidFill>
                  <a:srgbClr val="003366"/>
                </a:solidFill>
                <a:latin typeface="Arial" pitchFamily="34" charset="0"/>
              </a:rPr>
              <a:t>In relazione a quanto precede, facendo seguito al Comunicato di questa Unità del 9 febbraio u.s., si richiama l’attenzione dei destinatari dell’obbligo di segnalare le operazioni sospette sull’attività dei soggetti sopra indicati, ai fini di un adempimento tempestivo di detto obbligo, in modo da consentire all’UIF l’eventuale esercizio del potere di sospensione, di cui all’art. 6, comma 7, lett. c) del d.lgs. n. 231 del 2007.</a:t>
            </a:r>
          </a:p>
          <a:p>
            <a:pPr algn="just" eaLnBrk="1" hangingPunct="1"/>
            <a:endParaRPr lang="it-IT" sz="1600" b="0" i="0" u="none">
              <a:solidFill>
                <a:srgbClr val="003366"/>
              </a:solidFill>
              <a:latin typeface="Courier"/>
            </a:endParaRPr>
          </a:p>
          <a:p>
            <a:pPr algn="just" eaLnBrk="1" hangingPunct="1"/>
            <a:r>
              <a:rPr lang="it-IT" b="0" i="0" u="none">
                <a:solidFill>
                  <a:srgbClr val="003366"/>
                </a:solidFill>
                <a:latin typeface="Arial" pitchFamily="34" charset="0"/>
              </a:rPr>
              <a:t>In aggiunta: Comunicati MEF del 5 e 1 marzo – elenco persone fisiche e giuridiche – entità sottoposte a misure di congelamento</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457200" y="188913"/>
            <a:ext cx="8153400" cy="914400"/>
          </a:xfrm>
        </p:spPr>
        <p:txBody>
          <a:bodyPr/>
          <a:lstStyle/>
          <a:p>
            <a:pPr eaLnBrk="1" hangingPunct="1"/>
            <a:r>
              <a:rPr lang="it-IT" sz="1800" smtClean="0">
                <a:solidFill>
                  <a:schemeClr val="tx1"/>
                </a:solidFill>
                <a:latin typeface="Verdana" pitchFamily="34" charset="0"/>
              </a:rPr>
              <a:t>NUOVI INDICI DI ANOMALIA UIF</a:t>
            </a:r>
            <a:br>
              <a:rPr lang="it-IT" sz="1800" smtClean="0">
                <a:solidFill>
                  <a:schemeClr val="tx1"/>
                </a:solidFill>
                <a:latin typeface="Verdana" pitchFamily="34" charset="0"/>
              </a:rPr>
            </a:br>
            <a:r>
              <a:rPr lang="it-IT" sz="1800" smtClean="0">
                <a:solidFill>
                  <a:schemeClr val="tx1"/>
                </a:solidFill>
                <a:latin typeface="Verdana" pitchFamily="34" charset="0"/>
              </a:rPr>
              <a:t>Operatività riconducibile all’usura</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29700"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29701"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29702"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29703" name="Text Box 7"/>
          <p:cNvSpPr txBox="1">
            <a:spLocks noChangeArrowheads="1"/>
          </p:cNvSpPr>
          <p:nvPr/>
        </p:nvSpPr>
        <p:spPr bwMode="auto">
          <a:xfrm>
            <a:off x="179388" y="1247775"/>
            <a:ext cx="8355012" cy="525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buFont typeface="Wingdings" pitchFamily="2" charset="2"/>
              <a:buNone/>
            </a:pPr>
            <a:r>
              <a:rPr lang="it-IT" sz="1100" b="0">
                <a:solidFill>
                  <a:srgbClr val="003366"/>
                </a:solidFill>
                <a:latin typeface="Arial" pitchFamily="34" charset="0"/>
              </a:rPr>
              <a:t>1. Profili soggettivo</a:t>
            </a:r>
          </a:p>
          <a:p>
            <a:pPr algn="just" eaLnBrk="1" hangingPunct="1">
              <a:spcBef>
                <a:spcPct val="50000"/>
              </a:spcBef>
            </a:pPr>
            <a:r>
              <a:rPr lang="it-IT" sz="1100" b="0" i="0" u="none">
                <a:solidFill>
                  <a:srgbClr val="003366"/>
                </a:solidFill>
                <a:latin typeface="Arial" pitchFamily="34" charset="0"/>
              </a:rPr>
              <a:t>- rapporti accesi o comunque intestati a nominativi ai quali è attribuito il codice di censimento “famiglie consumatrici”, che presentano una movimentazione manifestamente eccedente le esigenze personali per volumi o modalità operative;</a:t>
            </a:r>
          </a:p>
          <a:p>
            <a:pPr algn="just" eaLnBrk="1" hangingPunct="1">
              <a:spcBef>
                <a:spcPct val="50000"/>
              </a:spcBef>
            </a:pPr>
            <a:r>
              <a:rPr lang="it-IT" sz="1100" b="0" i="0" u="none">
                <a:solidFill>
                  <a:srgbClr val="003366"/>
                </a:solidFill>
                <a:latin typeface="Arial" pitchFamily="34" charset="0"/>
              </a:rPr>
              <a:t>- apertura di rapporti a clienti censiti come “famiglie consumatrici” che consentono di utilizzare crediti vantati nei confronti dei debitori anche prima dell’effettiva disponibilità e scadenza dei crediti stessi, quali ad esempio i rapporti di “portafoglio commerciale” sui quali è possibile eseguire operazioni di incasso, con o senza anticipo (salvo buon fine, al dopo incasso, sconto, ecc.);</a:t>
            </a:r>
          </a:p>
          <a:p>
            <a:pPr algn="just" eaLnBrk="1" hangingPunct="1">
              <a:spcBef>
                <a:spcPct val="50000"/>
              </a:spcBef>
            </a:pPr>
            <a:r>
              <a:rPr lang="it-IT" sz="1100" b="0" i="0" u="none">
                <a:solidFill>
                  <a:srgbClr val="003366"/>
                </a:solidFill>
                <a:latin typeface="Arial" pitchFamily="34" charset="0"/>
              </a:rPr>
              <a:t>- movimentazione del rapporto sovradimensionata rispetto al profilo economico del titolare, per l’elevata frequenza delle operazioni ovvero per i volumi e le modalità operative;</a:t>
            </a:r>
          </a:p>
          <a:p>
            <a:pPr algn="just" eaLnBrk="1" hangingPunct="1">
              <a:spcBef>
                <a:spcPct val="50000"/>
              </a:spcBef>
            </a:pPr>
            <a:r>
              <a:rPr lang="it-IT" sz="1100" b="0" i="0" u="none">
                <a:solidFill>
                  <a:srgbClr val="003366"/>
                </a:solidFill>
                <a:latin typeface="Arial" pitchFamily="34" charset="0"/>
              </a:rPr>
              <a:t>- deleghe a operare su rapporti intestati a persone fisiche o ditte individuali in assenza di plausibili giustificazioni, specie qualora tali deleghe siano utilizzate intensamente o si preveda la domiciliazione della corrispondenza presso il delegato o presso l’intermediario;</a:t>
            </a:r>
          </a:p>
          <a:p>
            <a:pPr algn="just" eaLnBrk="1" hangingPunct="1">
              <a:spcBef>
                <a:spcPct val="50000"/>
              </a:spcBef>
            </a:pPr>
            <a:r>
              <a:rPr lang="it-IT" sz="1100" b="0" i="0" u="none">
                <a:solidFill>
                  <a:srgbClr val="003366"/>
                </a:solidFill>
                <a:latin typeface="Arial" pitchFamily="34" charset="0"/>
              </a:rPr>
              <a:t>- richiesta di rilascio di carnet di assegni in numero eccessivo rispetto al profilo economico-finanziario del cliente;</a:t>
            </a:r>
          </a:p>
          <a:p>
            <a:pPr algn="just" eaLnBrk="1" hangingPunct="1">
              <a:spcBef>
                <a:spcPct val="50000"/>
              </a:spcBef>
            </a:pPr>
            <a:r>
              <a:rPr lang="it-IT" sz="1100" b="0" i="0" u="none">
                <a:solidFill>
                  <a:srgbClr val="003366"/>
                </a:solidFill>
                <a:latin typeface="Arial" pitchFamily="34" charset="0"/>
              </a:rPr>
              <a:t>- rapporti finanziari reciproci tra nominativi che appaiono ingiustificati, in quanto, ad esempio, i soggetti operano in settori di attività economica poco attinenti, e in particolare:</a:t>
            </a:r>
          </a:p>
          <a:p>
            <a:pPr algn="just" eaLnBrk="1" hangingPunct="1">
              <a:spcBef>
                <a:spcPct val="50000"/>
              </a:spcBef>
            </a:pPr>
            <a:r>
              <a:rPr lang="it-IT" sz="1100" b="0" i="0" u="none">
                <a:solidFill>
                  <a:srgbClr val="003366"/>
                </a:solidFill>
                <a:latin typeface="Arial" pitchFamily="34" charset="0"/>
              </a:rPr>
              <a:t>· ripetute operazioni di versamento di assegni o di presentazione di pagherò cambiari emessi ovvero girati da nominativi ricorrenti;</a:t>
            </a:r>
          </a:p>
          <a:p>
            <a:pPr algn="just" eaLnBrk="1" hangingPunct="1">
              <a:spcBef>
                <a:spcPct val="50000"/>
              </a:spcBef>
            </a:pPr>
            <a:r>
              <a:rPr lang="it-IT" sz="1100" b="0" i="0" u="none">
                <a:solidFill>
                  <a:srgbClr val="003366"/>
                </a:solidFill>
                <a:latin typeface="Arial" pitchFamily="34" charset="0"/>
              </a:rPr>
              <a:t>· ripetuti addebiti per assegni tratti dal titolare del rapporto a favore di beneficiari ricorrenti;</a:t>
            </a:r>
          </a:p>
          <a:p>
            <a:pPr algn="just" eaLnBrk="1" hangingPunct="1">
              <a:spcBef>
                <a:spcPct val="50000"/>
              </a:spcBef>
            </a:pPr>
            <a:r>
              <a:rPr lang="it-IT" sz="1100" b="0" i="0" u="none">
                <a:solidFill>
                  <a:srgbClr val="003366"/>
                </a:solidFill>
                <a:latin typeface="Arial" pitchFamily="34" charset="0"/>
              </a:rPr>
              <a:t>- rapporti finanziari con nominativi che risultano “protestati”, appostati a sofferenza o comunque in difficoltà economica o finanziaria;</a:t>
            </a:r>
          </a:p>
          <a:p>
            <a:pPr algn="just" eaLnBrk="1" hangingPunct="1">
              <a:spcBef>
                <a:spcPct val="50000"/>
              </a:spcBef>
            </a:pPr>
            <a:r>
              <a:rPr lang="it-IT" sz="1100" b="0" i="0" u="none">
                <a:solidFill>
                  <a:srgbClr val="003366"/>
                </a:solidFill>
                <a:latin typeface="Arial" pitchFamily="34" charset="0"/>
              </a:rPr>
              <a:t>- presentazione di effetti da “scontare” rilasciati per lo più da nominativi in condizioni di difficoltà economica o finanziaria ovvero operanti in settori d’attività economica differenti;</a:t>
            </a:r>
          </a:p>
          <a:p>
            <a:pPr algn="just" eaLnBrk="1" hangingPunct="1">
              <a:spcBef>
                <a:spcPct val="50000"/>
              </a:spcBef>
            </a:pPr>
            <a:r>
              <a:rPr lang="it-IT" sz="1100" b="0" i="0" u="none">
                <a:solidFill>
                  <a:srgbClr val="003366"/>
                </a:solidFill>
                <a:latin typeface="Arial" pitchFamily="34" charset="0"/>
              </a:rPr>
              <a:t>- operatività – desumibile, ad esempio, dagli acquisti effettuati, dall’utilizzo delle carte di pagamento ovvero dalla titolarità di numerose polizze assicurative- che denota un “tenore di vita” del cliente  manifestamente incoerente con il profilo economico – finanziario dello stesso desumibile dal complesso delle informazioni in possesso dell’intermediario;</a:t>
            </a:r>
          </a:p>
          <a:p>
            <a:pPr algn="just" eaLnBrk="1" hangingPunct="1">
              <a:spcBef>
                <a:spcPct val="50000"/>
              </a:spcBef>
            </a:pPr>
            <a:r>
              <a:rPr lang="it-IT" sz="1100" b="0" i="0" u="none">
                <a:solidFill>
                  <a:srgbClr val="003366"/>
                </a:solidFill>
                <a:latin typeface="Arial" pitchFamily="34" charset="0"/>
              </a:rPr>
              <a:t>- richiesta di finanziamenti la cui erogazione avviene, in assenza di plausibili giustificazioni, a favore di altri soggetti;</a:t>
            </a:r>
          </a:p>
          <a:p>
            <a:pPr algn="just" eaLnBrk="1" hangingPunct="1">
              <a:spcBef>
                <a:spcPct val="50000"/>
              </a:spcBef>
            </a:pPr>
            <a:r>
              <a:rPr lang="it-IT" sz="1100" b="0" i="0" u="none">
                <a:solidFill>
                  <a:srgbClr val="003366"/>
                </a:solidFill>
                <a:latin typeface="Arial" pitchFamily="34" charset="0"/>
              </a:rPr>
              <a:t>- rimborso delle rate di finanziamento effettuato da terzi, in assenza di elementi idonei a giustificare i rapporti tra le parti.</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457200" y="188913"/>
            <a:ext cx="8153400" cy="914400"/>
          </a:xfrm>
        </p:spPr>
        <p:txBody>
          <a:bodyPr/>
          <a:lstStyle/>
          <a:p>
            <a:pPr eaLnBrk="1" hangingPunct="1"/>
            <a:r>
              <a:rPr lang="it-IT" sz="1800" smtClean="0">
                <a:solidFill>
                  <a:schemeClr val="tx1"/>
                </a:solidFill>
                <a:latin typeface="Verdana" pitchFamily="34" charset="0"/>
              </a:rPr>
              <a:t>NUOVI INDICI DI ANOMALIA UIF</a:t>
            </a:r>
            <a:br>
              <a:rPr lang="it-IT" sz="1800" smtClean="0">
                <a:solidFill>
                  <a:schemeClr val="tx1"/>
                </a:solidFill>
                <a:latin typeface="Verdana" pitchFamily="34" charset="0"/>
              </a:rPr>
            </a:br>
            <a:r>
              <a:rPr lang="it-IT" sz="1800" smtClean="0">
                <a:solidFill>
                  <a:schemeClr val="tx1"/>
                </a:solidFill>
                <a:latin typeface="Verdana" pitchFamily="34" charset="0"/>
              </a:rPr>
              <a:t>Operatività riconducibile all’usura</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30724"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30725"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30726"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30727" name="Text Box 7"/>
          <p:cNvSpPr txBox="1">
            <a:spLocks noChangeArrowheads="1"/>
          </p:cNvSpPr>
          <p:nvPr/>
        </p:nvSpPr>
        <p:spPr bwMode="auto">
          <a:xfrm>
            <a:off x="171450" y="1279525"/>
            <a:ext cx="8355013" cy="443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1200" b="0">
                <a:solidFill>
                  <a:srgbClr val="003366"/>
                </a:solidFill>
                <a:latin typeface="Arial" pitchFamily="34" charset="0"/>
              </a:rPr>
              <a:t>2. Profili oggettivo</a:t>
            </a:r>
          </a:p>
          <a:p>
            <a:pPr algn="just" eaLnBrk="1" hangingPunct="1">
              <a:spcBef>
                <a:spcPct val="50000"/>
              </a:spcBef>
            </a:pPr>
            <a:endParaRPr lang="it-IT" sz="1200" b="0">
              <a:solidFill>
                <a:srgbClr val="003366"/>
              </a:solidFill>
              <a:latin typeface="Arial" pitchFamily="34" charset="0"/>
            </a:endParaRPr>
          </a:p>
          <a:p>
            <a:pPr algn="just"/>
            <a:r>
              <a:rPr lang="it-IT" sz="1200" b="0" i="0" u="none">
                <a:solidFill>
                  <a:srgbClr val="003366"/>
                </a:solidFill>
                <a:latin typeface="Arial" pitchFamily="34" charset="0"/>
              </a:rPr>
              <a:t>-- rapporti che presentano una movimentazione vorticosa, con operazioni contestuali o ravvicinate nel tempo, di segno contabile opposto e di importo identico o simile, soprattutto se presentano un saldo periodico (mensile/trimestrale) di modesta entità e risultano caratterizzati da:</a:t>
            </a:r>
          </a:p>
          <a:p>
            <a:pPr algn="just"/>
            <a:r>
              <a:rPr lang="it-IT" sz="1200" b="0" i="0" u="none">
                <a:solidFill>
                  <a:srgbClr val="003366"/>
                </a:solidFill>
                <a:latin typeface="Arial" pitchFamily="34" charset="0"/>
              </a:rPr>
              <a:t>· ripetute operazioni di versamento o di prelevamento in contanti o con assegni per importi singolarmente inferiori alle soglie di legge;</a:t>
            </a:r>
          </a:p>
          <a:p>
            <a:pPr algn="just"/>
            <a:r>
              <a:rPr lang="it-IT" sz="1200" b="0" i="0" u="none">
                <a:solidFill>
                  <a:srgbClr val="003366"/>
                </a:solidFill>
                <a:latin typeface="Arial" pitchFamily="34" charset="0"/>
              </a:rPr>
              <a:t>· ripetute operazioni di versamento o prelevamento di contante allo sportello in cifra tonda ovvero di importo ricorrente;</a:t>
            </a:r>
          </a:p>
          <a:p>
            <a:pPr algn="just"/>
            <a:r>
              <a:rPr lang="it-IT" sz="1200" b="0" i="0" u="none">
                <a:solidFill>
                  <a:srgbClr val="003366"/>
                </a:solidFill>
                <a:latin typeface="Arial" pitchFamily="34" charset="0"/>
              </a:rPr>
              <a:t>· ripetute operazioni di prelevamento di contante effettuate tramite carte di pagamento ricaricate in contanti e per importi complessivi prossimi alle soglie massime del plafond;</a:t>
            </a:r>
          </a:p>
          <a:p>
            <a:pPr algn="just"/>
            <a:r>
              <a:rPr lang="it-IT" sz="1200" b="0" i="0" u="none">
                <a:solidFill>
                  <a:srgbClr val="003366"/>
                </a:solidFill>
                <a:latin typeface="Arial" pitchFamily="34" charset="0"/>
              </a:rPr>
              <a:t>· ripetute operazioni di versamento o prelevamento mediante assegni bancari, circolari o postali a cifra tonda;</a:t>
            </a:r>
          </a:p>
          <a:p>
            <a:pPr algn="just"/>
            <a:r>
              <a:rPr lang="it-IT" sz="1200" b="0" i="0" u="none">
                <a:solidFill>
                  <a:srgbClr val="003366"/>
                </a:solidFill>
                <a:latin typeface="Arial" pitchFamily="34" charset="0"/>
              </a:rPr>
              <a:t>· ripetute operazioni di versamento di assegni impagati a prima presentazione, soprattutto se seguite dalla presentazione   di assegni di analogo importo;</a:t>
            </a:r>
          </a:p>
          <a:p>
            <a:pPr algn="just"/>
            <a:r>
              <a:rPr lang="it-IT" sz="1200" b="0" i="0" u="none">
                <a:solidFill>
                  <a:srgbClr val="003366"/>
                </a:solidFill>
                <a:latin typeface="Arial" pitchFamily="34" charset="0"/>
              </a:rPr>
              <a:t>· ripetute operazioni di versamento di assegni ovvero di prelevamento con assegni emessi con la clausola “me medesimo”;</a:t>
            </a:r>
          </a:p>
          <a:p>
            <a:pPr algn="just"/>
            <a:r>
              <a:rPr lang="it-IT" sz="1200" b="0" i="0" u="none">
                <a:solidFill>
                  <a:srgbClr val="003366"/>
                </a:solidFill>
                <a:latin typeface="Arial" pitchFamily="34" charset="0"/>
              </a:rPr>
              <a:t>· presenza di assegni versati e tratti nella stessa giornata, o in un ristretto periodo di tempo, i cui importi sono coincidenti o pressoché analoghi;</a:t>
            </a:r>
          </a:p>
          <a:p>
            <a:pPr algn="just"/>
            <a:r>
              <a:rPr lang="it-IT" sz="1200" b="0" i="0" u="none">
                <a:solidFill>
                  <a:srgbClr val="003366"/>
                </a:solidFill>
                <a:latin typeface="Arial" pitchFamily="34" charset="0"/>
              </a:rPr>
              <a:t>- rapporti con andamento irregolare, specie se si alternano fasi di non utilizzo con fasi di intensa operatività;</a:t>
            </a:r>
          </a:p>
          <a:p>
            <a:pPr algn="just"/>
            <a:r>
              <a:rPr lang="it-IT" sz="1200" b="0" i="0" u="none">
                <a:solidFill>
                  <a:srgbClr val="003366"/>
                </a:solidFill>
                <a:latin typeface="Arial" pitchFamily="34" charset="0"/>
              </a:rPr>
              <a:t>- ripetute richieste di carnet di assegni “liberi” privi della clausola di non trasferibilità;</a:t>
            </a:r>
          </a:p>
          <a:p>
            <a:pPr algn="just"/>
            <a:r>
              <a:rPr lang="it-IT" sz="1200" b="0" i="0" u="none">
                <a:solidFill>
                  <a:srgbClr val="003366"/>
                </a:solidFill>
                <a:latin typeface="Arial" pitchFamily="34" charset="0"/>
              </a:rPr>
              <a:t>- elevata incidenza di assegni non utilizzati a vario titolo (annullati, smarriti, distrutti, rubati o comunque non presentati per l’incasso) rispetto al totale degli assegni richiesti;</a:t>
            </a:r>
          </a:p>
          <a:p>
            <a:pPr algn="just"/>
            <a:r>
              <a:rPr lang="it-IT" sz="1200" b="0" i="0" u="none">
                <a:solidFill>
                  <a:srgbClr val="003366"/>
                </a:solidFill>
                <a:latin typeface="Arial" pitchFamily="34" charset="0"/>
              </a:rPr>
              <a:t>- ricorso a numerosi finanziamenti erogati da banche o società finanziarie in cui il pagamento delle rate avviene con il versamento di contante contestuale alla scadenza della rata o temporalmente ravvicinato alla stessa;</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457200" y="188913"/>
            <a:ext cx="8153400" cy="914400"/>
          </a:xfrm>
        </p:spPr>
        <p:txBody>
          <a:bodyPr/>
          <a:lstStyle/>
          <a:p>
            <a:pPr eaLnBrk="1" hangingPunct="1"/>
            <a:r>
              <a:rPr lang="it-IT" sz="1800" smtClean="0">
                <a:solidFill>
                  <a:schemeClr val="tx1"/>
                </a:solidFill>
                <a:latin typeface="Verdana" pitchFamily="34" charset="0"/>
              </a:rPr>
              <a:t>NUOVI INDICI DI ANOMALIA UIF</a:t>
            </a:r>
            <a:br>
              <a:rPr lang="it-IT" sz="1800" smtClean="0">
                <a:solidFill>
                  <a:schemeClr val="tx1"/>
                </a:solidFill>
                <a:latin typeface="Verdana" pitchFamily="34" charset="0"/>
              </a:rPr>
            </a:br>
            <a:r>
              <a:rPr lang="it-IT" sz="1800" smtClean="0">
                <a:solidFill>
                  <a:schemeClr val="tx1"/>
                </a:solidFill>
                <a:latin typeface="Verdana" pitchFamily="34" charset="0"/>
              </a:rPr>
              <a:t>Operatività riconducibile all’usura</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31748"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31749"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31750"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31751" name="Text Box 7"/>
          <p:cNvSpPr txBox="1">
            <a:spLocks noChangeArrowheads="1"/>
          </p:cNvSpPr>
          <p:nvPr/>
        </p:nvSpPr>
        <p:spPr bwMode="auto">
          <a:xfrm>
            <a:off x="280988" y="1670050"/>
            <a:ext cx="8353425"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1200" b="0">
                <a:solidFill>
                  <a:srgbClr val="003366"/>
                </a:solidFill>
                <a:latin typeface="Arial" pitchFamily="34" charset="0"/>
              </a:rPr>
              <a:t>2. Profili oggettivo (segue). </a:t>
            </a:r>
          </a:p>
          <a:p>
            <a:pPr algn="just" eaLnBrk="1" hangingPunct="1">
              <a:spcBef>
                <a:spcPct val="50000"/>
              </a:spcBef>
            </a:pPr>
            <a:endParaRPr lang="it-IT" sz="1200" b="0">
              <a:solidFill>
                <a:srgbClr val="003366"/>
              </a:solidFill>
              <a:latin typeface="Arial" pitchFamily="34" charset="0"/>
            </a:endParaRPr>
          </a:p>
          <a:p>
            <a:pPr algn="just"/>
            <a:r>
              <a:rPr lang="it-IT" sz="1200" b="0" i="0" u="none">
                <a:solidFill>
                  <a:srgbClr val="003366"/>
                </a:solidFill>
                <a:latin typeface="Arial" pitchFamily="34" charset="0"/>
              </a:rPr>
              <a:t>- operazioni “extra-conto” o “per cassa” con clienti occasionali, ripetute per importi ricorrenti ovvero di importo complessivamente rilevante, specie se effettuate nonostante siano richieste da nominativi con i quali erano stati interrotti</a:t>
            </a:r>
          </a:p>
          <a:p>
            <a:pPr algn="just"/>
            <a:r>
              <a:rPr lang="it-IT" sz="1200" b="0" i="0" u="none">
                <a:solidFill>
                  <a:srgbClr val="003366"/>
                </a:solidFill>
                <a:latin typeface="Arial" pitchFamily="34" charset="0"/>
              </a:rPr>
              <a:t>i rapporti su iniziativa dell’intermediario;</a:t>
            </a:r>
          </a:p>
          <a:p>
            <a:pPr algn="just"/>
            <a:r>
              <a:rPr lang="it-IT" sz="1200" b="0" i="0" u="none">
                <a:solidFill>
                  <a:srgbClr val="003366"/>
                </a:solidFill>
                <a:latin typeface="Arial" pitchFamily="34" charset="0"/>
              </a:rPr>
              <a:t>- ripetute operazioni di versamento di assegni bancari con richiesta di emissione di assegni circolari, soprattutto se per</a:t>
            </a:r>
          </a:p>
          <a:p>
            <a:pPr algn="just"/>
            <a:r>
              <a:rPr lang="it-IT" sz="1200" b="0" i="0" u="none">
                <a:solidFill>
                  <a:srgbClr val="003366"/>
                </a:solidFill>
                <a:latin typeface="Arial" pitchFamily="34" charset="0"/>
              </a:rPr>
              <a:t>importi frazionati o con prelevamento contestuale in contanti di parte della somma;</a:t>
            </a:r>
          </a:p>
          <a:p>
            <a:pPr algn="just"/>
            <a:r>
              <a:rPr lang="it-IT" sz="1200" b="0" i="0" u="none">
                <a:solidFill>
                  <a:srgbClr val="003366"/>
                </a:solidFill>
                <a:latin typeface="Arial" pitchFamily="34" charset="0"/>
              </a:rPr>
              <a:t>- ripetute operazioni di versamento di assegni circolari emessi in data molto precedente a quella del versamento;</a:t>
            </a:r>
          </a:p>
          <a:p>
            <a:pPr algn="just"/>
            <a:r>
              <a:rPr lang="it-IT" sz="1200" b="0" i="0" u="none">
                <a:solidFill>
                  <a:srgbClr val="003366"/>
                </a:solidFill>
                <a:latin typeface="Arial" pitchFamily="34" charset="0"/>
              </a:rPr>
              <a:t>- ripetute operazioni di versamento di assegni con prelevamento contestuale di parte della somma in contanti ovvero del</a:t>
            </a:r>
          </a:p>
          <a:p>
            <a:pPr algn="just"/>
            <a:r>
              <a:rPr lang="it-IT" sz="1200" b="0" i="0" u="none">
                <a:solidFill>
                  <a:srgbClr val="003366"/>
                </a:solidFill>
                <a:latin typeface="Arial" pitchFamily="34" charset="0"/>
              </a:rPr>
              <a:t>corrispondente importo al maturare della disponibilità;</a:t>
            </a:r>
          </a:p>
          <a:p>
            <a:pPr algn="just"/>
            <a:r>
              <a:rPr lang="it-IT" sz="1200" b="0" i="0" u="none">
                <a:solidFill>
                  <a:srgbClr val="003366"/>
                </a:solidFill>
                <a:latin typeface="Arial" pitchFamily="34" charset="0"/>
              </a:rPr>
              <a:t>- ripetute operazioni di versamento di assegni, anche di importo cospicuo, che presentano “segni” (simboli, sigle, cifre, ecc.) indicativi di illegittimi passaggi del titolo tra più soggetti;</a:t>
            </a:r>
          </a:p>
          <a:p>
            <a:pPr algn="just"/>
            <a:r>
              <a:rPr lang="it-IT" sz="1200" b="0" i="0" u="none">
                <a:solidFill>
                  <a:srgbClr val="003366"/>
                </a:solidFill>
                <a:latin typeface="Arial" pitchFamily="34" charset="0"/>
              </a:rPr>
              <a:t>- ripetute operazioni di versamento di assegni d’importo unitario “sotto soglia” con una pluralità di girate poco leggibili;</a:t>
            </a:r>
          </a:p>
          <a:p>
            <a:pPr algn="just"/>
            <a:r>
              <a:rPr lang="it-IT" sz="1200" b="0" i="0" u="none">
                <a:solidFill>
                  <a:srgbClr val="003366"/>
                </a:solidFill>
                <a:latin typeface="Arial" pitchFamily="34" charset="0"/>
              </a:rPr>
              <a:t>- il beneficiario degli assegni bancari appare inserito successivamente all’emissione dei titoli da persona diversa dal traente, come da confronto con la firma di girata;</a:t>
            </a:r>
          </a:p>
          <a:p>
            <a:pPr algn="just"/>
            <a:r>
              <a:rPr lang="it-IT" sz="1200" b="0" i="0" u="none">
                <a:solidFill>
                  <a:srgbClr val="003366"/>
                </a:solidFill>
                <a:latin typeface="Arial" pitchFamily="34" charset="0"/>
              </a:rPr>
              <a:t>- Frequenti “richiami” di effetti presentati all'incasso; </a:t>
            </a:r>
          </a:p>
          <a:p>
            <a:pPr algn="just"/>
            <a:r>
              <a:rPr lang="it-IT" sz="1200" b="0" i="0" u="none">
                <a:solidFill>
                  <a:srgbClr val="003366"/>
                </a:solidFill>
                <a:latin typeface="Arial" pitchFamily="34" charset="0"/>
              </a:rPr>
              <a:t>- frequenti “ritorni” di assegni ed effetti impagati, cui a volte fa seguito il pagamento “a mani notaio” o il protesto;</a:t>
            </a:r>
          </a:p>
          <a:p>
            <a:pPr algn="just"/>
            <a:r>
              <a:rPr lang="it-IT" sz="1200" b="0" i="0" u="none">
                <a:solidFill>
                  <a:srgbClr val="003366"/>
                </a:solidFill>
                <a:latin typeface="Arial" pitchFamily="34" charset="0"/>
              </a:rPr>
              <a:t>- frequenti pagamenti tardivi di assegni emessi senza provvista al fine di evitare l’iscrizione in CAI, con quietanza di pagamento firmata e autenticata da parte di creditori ricorrenti.</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NUOVI INDICI DI ANOMALIA BDI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3277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3277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32774"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32775" name="Text Box 7"/>
          <p:cNvSpPr txBox="1">
            <a:spLocks noChangeArrowheads="1"/>
          </p:cNvSpPr>
          <p:nvPr/>
        </p:nvSpPr>
        <p:spPr bwMode="auto">
          <a:xfrm>
            <a:off x="838200" y="2184400"/>
            <a:ext cx="6705600"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2000" b="0" i="0" u="none">
                <a:solidFill>
                  <a:srgbClr val="003366"/>
                </a:solidFill>
                <a:latin typeface="Arial" pitchFamily="34" charset="0"/>
              </a:rPr>
              <a:t>Banca d’Italia – UIF ha pubblicato il 24 agosto 2010 un provvedimento contenente la revisione degli indicatori di anomalia previsti dal Decalogo di Banca d’Italia del 2001 (ora abrogato) e la previsione di nuovi indicatori di anomalia finalizzati ad individuare possibili fenomeni di finanziamento del terrorismo, denominato</a:t>
            </a:r>
          </a:p>
          <a:p>
            <a:pPr algn="ctr" eaLnBrk="1" hangingPunct="1">
              <a:spcBef>
                <a:spcPct val="50000"/>
              </a:spcBef>
            </a:pPr>
            <a:r>
              <a:rPr lang="it-IT" sz="2000" b="0" i="0" u="none">
                <a:solidFill>
                  <a:srgbClr val="003366"/>
                </a:solidFill>
                <a:latin typeface="Arial" pitchFamily="34" charset="0"/>
              </a:rPr>
              <a:t> </a:t>
            </a:r>
            <a:r>
              <a:rPr lang="it-IT" sz="2000" i="0" u="none">
                <a:solidFill>
                  <a:srgbClr val="003366"/>
                </a:solidFill>
                <a:latin typeface="Arial" pitchFamily="34" charset="0"/>
              </a:rPr>
              <a:t>PROVVEDIMENTO RECANTE GLI INDICI DI ANOMALIA PER GLI INTERMEDIARI</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NUOVI INDICI DI ANOMALIA BDI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33796"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33797"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33798"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116743" name="Text Box 7"/>
          <p:cNvSpPr txBox="1">
            <a:spLocks noChangeArrowheads="1"/>
          </p:cNvSpPr>
          <p:nvPr/>
        </p:nvSpPr>
        <p:spPr bwMode="auto">
          <a:xfrm>
            <a:off x="838200" y="1414463"/>
            <a:ext cx="6705600" cy="3478212"/>
          </a:xfrm>
          <a:prstGeom prst="rect">
            <a:avLst/>
          </a:prstGeom>
          <a:noFill/>
          <a:ln>
            <a:noFill/>
          </a:ln>
          <a:effectLst/>
          <a:extLst/>
        </p:spPr>
        <p:txBody>
          <a:bodyPr anchor="b">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just" eaLnBrk="1" hangingPunct="1">
              <a:defRPr/>
            </a:pPr>
            <a:r>
              <a:rPr lang="it-IT" sz="2000" b="0" i="0" u="none" dirty="0" smtClean="0">
                <a:solidFill>
                  <a:srgbClr val="002060"/>
                </a:solidFill>
                <a:latin typeface="Arial" pitchFamily="34" charset="0"/>
                <a:cs typeface="+mn-cs"/>
              </a:rPr>
              <a:t>I principi contenuti nella prima parte: </a:t>
            </a:r>
          </a:p>
          <a:p>
            <a:pPr algn="just" eaLnBrk="1" hangingPunct="1">
              <a:defRPr/>
            </a:pPr>
            <a:endParaRPr lang="it-IT" sz="2000" b="0" i="0" u="none" dirty="0" smtClean="0">
              <a:solidFill>
                <a:srgbClr val="002060"/>
              </a:solidFill>
              <a:latin typeface="Arial" pitchFamily="34" charset="0"/>
              <a:cs typeface="+mn-cs"/>
            </a:endParaRPr>
          </a:p>
          <a:p>
            <a:pPr algn="just" eaLnBrk="1" hangingPunct="1">
              <a:buFont typeface="Wingdings" pitchFamily="2" charset="2"/>
              <a:buChar char="Ø"/>
              <a:defRPr/>
            </a:pPr>
            <a:r>
              <a:rPr lang="it-IT" sz="2000" b="0" i="0" u="none" dirty="0" smtClean="0">
                <a:solidFill>
                  <a:srgbClr val="002060"/>
                </a:solidFill>
                <a:latin typeface="Arial" pitchFamily="34" charset="0"/>
                <a:cs typeface="+mn-cs"/>
              </a:rPr>
              <a:t> obiettivo degli indicatori: ridurre i margini di incertezza connessi con valutazioni soggettive o con comportamenti discrezionali e contribuire al contenimento degli oneri ed al corretto ed omogeneo adempimento degli obblighi di segnalazione di operazioni sospette (art.3 c 2)</a:t>
            </a:r>
          </a:p>
          <a:p>
            <a:pPr algn="just" eaLnBrk="1" hangingPunct="1">
              <a:buFont typeface="Wingdings" pitchFamily="2" charset="2"/>
              <a:buChar char="Ø"/>
              <a:defRPr/>
            </a:pPr>
            <a:r>
              <a:rPr lang="it-IT" sz="2000" b="0" i="0" u="none" dirty="0" smtClean="0">
                <a:solidFill>
                  <a:srgbClr val="002060"/>
                </a:solidFill>
                <a:latin typeface="Arial" pitchFamily="34" charset="0"/>
                <a:cs typeface="+mn-cs"/>
              </a:rPr>
              <a:t>l’elencazione non è esaustiva (art. 3, c 3)</a:t>
            </a:r>
          </a:p>
          <a:p>
            <a:pPr algn="just" eaLnBrk="1" hangingPunct="1">
              <a:buFont typeface="Wingdings" pitchFamily="2" charset="2"/>
              <a:buChar char="Ø"/>
              <a:defRPr/>
            </a:pPr>
            <a:r>
              <a:rPr lang="it-IT" sz="2000" b="0" i="0" u="none" dirty="0" smtClean="0">
                <a:solidFill>
                  <a:srgbClr val="002060"/>
                </a:solidFill>
                <a:latin typeface="Arial" pitchFamily="34" charset="0"/>
                <a:cs typeface="+mn-cs"/>
              </a:rPr>
              <a:t> la mera ricorrenza di comportamenti descritti in uno o più indicatori di anomalia non è motivo di per sé sufficiente per la segnalazione di operazioni sospette</a:t>
            </a:r>
            <a:endParaRPr lang="it-IT" sz="2000" b="0" i="0" u="none" dirty="0">
              <a:solidFill>
                <a:srgbClr val="002060"/>
              </a:solidFill>
              <a:latin typeface="Arial" pitchFamily="34" charset="0"/>
              <a:cs typeface="+mn-c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NUOVI INDICI DI ANOMALIA BDI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34820"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34821"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34822"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116743" name="Text Box 7"/>
          <p:cNvSpPr txBox="1">
            <a:spLocks noChangeArrowheads="1"/>
          </p:cNvSpPr>
          <p:nvPr/>
        </p:nvSpPr>
        <p:spPr bwMode="auto">
          <a:xfrm>
            <a:off x="814388" y="1676400"/>
            <a:ext cx="6705600" cy="4400550"/>
          </a:xfrm>
          <a:prstGeom prst="rect">
            <a:avLst/>
          </a:prstGeom>
          <a:noFill/>
          <a:ln>
            <a:noFill/>
          </a:ln>
          <a:effectLst/>
          <a:extLst/>
        </p:spPr>
        <p:txBody>
          <a:bodyPr anchor="b">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just" eaLnBrk="1" hangingPunct="1">
              <a:defRPr/>
            </a:pPr>
            <a:r>
              <a:rPr lang="it-IT" sz="2000" b="0" i="0" u="none" dirty="0" smtClean="0">
                <a:solidFill>
                  <a:srgbClr val="002060"/>
                </a:solidFill>
                <a:latin typeface="Arial" pitchFamily="34" charset="0"/>
                <a:cs typeface="+mn-cs"/>
              </a:rPr>
              <a:t>I principi contenuti nella prima parte: </a:t>
            </a:r>
          </a:p>
          <a:p>
            <a:pPr algn="just" eaLnBrk="1" hangingPunct="1">
              <a:defRPr/>
            </a:pPr>
            <a:endParaRPr lang="it-IT" sz="2000" b="0" i="0" u="none" dirty="0" smtClean="0">
              <a:solidFill>
                <a:srgbClr val="002060"/>
              </a:solidFill>
              <a:latin typeface="Arial" pitchFamily="34" charset="0"/>
              <a:cs typeface="+mn-cs"/>
            </a:endParaRPr>
          </a:p>
          <a:p>
            <a:pPr algn="just" eaLnBrk="1" hangingPunct="1">
              <a:buFont typeface="Wingdings" pitchFamily="2" charset="2"/>
              <a:buNone/>
              <a:defRPr/>
            </a:pPr>
            <a:r>
              <a:rPr lang="it-IT" sz="2000" b="0" i="0" u="none" dirty="0" smtClean="0">
                <a:latin typeface="Arial" pitchFamily="34" charset="0"/>
              </a:rPr>
              <a:t> l’assenza di indicatori previsti nell’allegato può non </a:t>
            </a:r>
            <a:r>
              <a:rPr lang="it-IT" sz="2000" b="0" i="0" dirty="0" smtClean="0">
                <a:latin typeface="Arial" pitchFamily="34" charset="0"/>
              </a:rPr>
              <a:t>essere sufficiente a escludere che l’operazione sia sospetta.</a:t>
            </a:r>
            <a:r>
              <a:rPr lang="it-IT" sz="2000" b="0" i="0" u="none" dirty="0" smtClean="0">
                <a:latin typeface="Arial" pitchFamily="34" charset="0"/>
              </a:rPr>
              <a:t> Gli intermediari valutano con la massima attenzione ulteriori comportamenti che, sebbene non descritti negli indicatori, configurino in concreto profili di sospetto (art. 3 c 5);</a:t>
            </a:r>
          </a:p>
          <a:p>
            <a:pPr algn="just" eaLnBrk="1" hangingPunct="1">
              <a:buFont typeface="Wingdings" pitchFamily="2" charset="2"/>
              <a:buChar char="Ø"/>
              <a:defRPr/>
            </a:pPr>
            <a:r>
              <a:rPr lang="it-IT" sz="2000" b="0" i="0" u="none" dirty="0" smtClean="0">
                <a:latin typeface="Arial" pitchFamily="34" charset="0"/>
              </a:rPr>
              <a:t> la segnalazione prescinde dall’importo (art. 5 c 1);</a:t>
            </a:r>
          </a:p>
          <a:p>
            <a:pPr algn="just" eaLnBrk="1" hangingPunct="1">
              <a:buFont typeface="Wingdings" pitchFamily="2" charset="2"/>
              <a:buChar char="Ø"/>
              <a:defRPr/>
            </a:pPr>
            <a:r>
              <a:rPr lang="it-IT" sz="2000" b="0" i="0" u="none" dirty="0" smtClean="0">
                <a:latin typeface="Arial" pitchFamily="34" charset="0"/>
              </a:rPr>
              <a:t> anche le operazioni rifiutate o comunque non concluse e quelle tentate e quelle regolate in tutto o in parte, presso altri intermediari</a:t>
            </a:r>
            <a:r>
              <a:rPr lang="it-IT" sz="2000" b="0" i="0" u="none" dirty="0">
                <a:latin typeface="Arial" pitchFamily="34" charset="0"/>
              </a:rPr>
              <a:t> </a:t>
            </a:r>
            <a:r>
              <a:rPr lang="it-IT" sz="2000" b="0" i="0" u="none" dirty="0" smtClean="0">
                <a:latin typeface="Arial" pitchFamily="34" charset="0"/>
              </a:rPr>
              <a:t> vanno segnalate (art. 5, comma 2);</a:t>
            </a:r>
          </a:p>
          <a:p>
            <a:pPr algn="just" eaLnBrk="1" hangingPunct="1">
              <a:defRPr/>
            </a:pPr>
            <a:endParaRPr lang="it-IT" sz="2000" b="0" i="0" u="none" dirty="0" smtClean="0">
              <a:solidFill>
                <a:srgbClr val="002060"/>
              </a:solidFill>
              <a:latin typeface="Arial" pitchFamily="34" charset="0"/>
              <a:cs typeface="+mn-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NUOVI INDICI DI ANOMALIA BDI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35844"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35845"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35846"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116743" name="Text Box 7"/>
          <p:cNvSpPr txBox="1">
            <a:spLocks noChangeArrowheads="1"/>
          </p:cNvSpPr>
          <p:nvPr/>
        </p:nvSpPr>
        <p:spPr bwMode="auto">
          <a:xfrm>
            <a:off x="819150" y="1609725"/>
            <a:ext cx="7410450" cy="4708525"/>
          </a:xfrm>
          <a:prstGeom prst="rect">
            <a:avLst/>
          </a:prstGeom>
          <a:noFill/>
          <a:ln>
            <a:noFill/>
          </a:ln>
          <a:effectLst/>
          <a:extLst/>
        </p:spPr>
        <p:txBody>
          <a:bodyPr anchor="b">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just" eaLnBrk="1" hangingPunct="1">
              <a:defRPr/>
            </a:pPr>
            <a:r>
              <a:rPr lang="it-IT" sz="2000" b="0" i="0" u="none" dirty="0" smtClean="0">
                <a:solidFill>
                  <a:srgbClr val="002060"/>
                </a:solidFill>
                <a:latin typeface="Arial" pitchFamily="34" charset="0"/>
                <a:cs typeface="+mn-cs"/>
              </a:rPr>
              <a:t>I principi contenuti nella prima parte: </a:t>
            </a:r>
          </a:p>
          <a:p>
            <a:pPr algn="just" eaLnBrk="1" hangingPunct="1">
              <a:defRPr/>
            </a:pPr>
            <a:endParaRPr lang="it-IT" sz="2000" b="0" i="0" u="none" dirty="0" smtClean="0">
              <a:solidFill>
                <a:srgbClr val="002060"/>
              </a:solidFill>
              <a:latin typeface="Arial" pitchFamily="34" charset="0"/>
              <a:cs typeface="+mn-cs"/>
            </a:endParaRPr>
          </a:p>
          <a:p>
            <a:pPr algn="just" eaLnBrk="1" hangingPunct="1">
              <a:buFont typeface="Wingdings" pitchFamily="2" charset="2"/>
              <a:buChar char="Ø"/>
              <a:defRPr/>
            </a:pPr>
            <a:r>
              <a:rPr lang="it-IT" sz="2000" b="0" i="0" u="none" dirty="0" smtClean="0">
                <a:latin typeface="Arial" pitchFamily="34" charset="0"/>
              </a:rPr>
              <a:t> gli intermediari valutano con attenzione l’operatività posta in essere con altri intermediari nazionali ed esteri se di dubbio profilo reputazione ovvero </a:t>
            </a:r>
            <a:r>
              <a:rPr lang="it-IT" sz="2000" i="0" u="none" dirty="0" smtClean="0">
                <a:latin typeface="Arial" pitchFamily="34" charset="0"/>
              </a:rPr>
              <a:t>operanti in Paesi o territori a rischio </a:t>
            </a:r>
            <a:r>
              <a:rPr lang="it-IT" sz="2000" b="0" i="0" u="none" dirty="0" smtClean="0">
                <a:latin typeface="Arial" pitchFamily="34" charset="0"/>
              </a:rPr>
              <a:t>(art. 5 c 3);</a:t>
            </a:r>
          </a:p>
          <a:p>
            <a:pPr algn="just" eaLnBrk="1" hangingPunct="1">
              <a:buFont typeface="Wingdings" pitchFamily="2" charset="2"/>
              <a:buChar char="Ø"/>
              <a:defRPr/>
            </a:pPr>
            <a:r>
              <a:rPr lang="it-IT" sz="2000" b="0" i="0" u="none" dirty="0" smtClean="0">
                <a:latin typeface="Arial" pitchFamily="34" charset="0"/>
              </a:rPr>
              <a:t> l’analisi dell’operatività ai fini dell’eventuale segnalazione alla UIF è effettuata per l’intera durata della relazione e non può essere limitata alle fasi di instaurazione ovvero di conclusione del rapporto; la mera decisione da parte del cliente di concludere il rapporto non costituisce di per sé elemento fondante di una segnalazione 8art. 5 c 4);</a:t>
            </a:r>
          </a:p>
          <a:p>
            <a:pPr algn="just" eaLnBrk="1" hangingPunct="1">
              <a:buFont typeface="Wingdings" pitchFamily="2" charset="2"/>
              <a:buChar char="Ø"/>
              <a:defRPr/>
            </a:pPr>
            <a:r>
              <a:rPr lang="it-IT" sz="2000" b="0" i="0" u="none" dirty="0" smtClean="0">
                <a:latin typeface="Arial" pitchFamily="34" charset="0"/>
              </a:rPr>
              <a:t> la segnalazione è un atto distinto dalla  denuncia di fatti penalmente rilevanti quindi è un atto indipendente (art. 7 c 1).</a:t>
            </a:r>
          </a:p>
          <a:p>
            <a:pPr algn="just" eaLnBrk="1" hangingPunct="1">
              <a:defRPr/>
            </a:pPr>
            <a:endParaRPr lang="it-IT" sz="2000" b="0" i="0" u="none" dirty="0" smtClean="0">
              <a:solidFill>
                <a:srgbClr val="002060"/>
              </a:solidFill>
              <a:latin typeface="Arial" pitchFamily="34" charset="0"/>
              <a:cs typeface="+mn-cs"/>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NUOVI INDICI DI ANOMALIA BDI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36868"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36869"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36870"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36871" name="Text Box 7"/>
          <p:cNvSpPr txBox="1">
            <a:spLocks noChangeArrowheads="1"/>
          </p:cNvSpPr>
          <p:nvPr/>
        </p:nvSpPr>
        <p:spPr bwMode="auto">
          <a:xfrm>
            <a:off x="647700" y="1989138"/>
            <a:ext cx="7467600"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r>
              <a:rPr lang="it-IT" sz="2400" b="0" i="0" u="none">
                <a:solidFill>
                  <a:schemeClr val="tx1"/>
                </a:solidFill>
                <a:latin typeface="Arial" pitchFamily="34" charset="0"/>
              </a:rPr>
              <a:t>Le differenze con il “decalogo” del 2001:</a:t>
            </a:r>
          </a:p>
          <a:p>
            <a:pPr algn="just" eaLnBrk="1" hangingPunct="1"/>
            <a:endParaRPr lang="it-IT" sz="2400" b="0" i="0" u="none">
              <a:solidFill>
                <a:schemeClr val="tx1"/>
              </a:solidFill>
              <a:latin typeface="Arial" pitchFamily="34" charset="0"/>
            </a:endParaRPr>
          </a:p>
          <a:p>
            <a:pPr algn="just" eaLnBrk="1" hangingPunct="1"/>
            <a:r>
              <a:rPr lang="it-IT" sz="2400" b="0" i="0" u="none">
                <a:solidFill>
                  <a:schemeClr val="tx1"/>
                </a:solidFill>
                <a:latin typeface="Arial" pitchFamily="34" charset="0"/>
              </a:rPr>
              <a:t>- l’assenza delle “regole organizzative e procedurali”;</a:t>
            </a:r>
          </a:p>
          <a:p>
            <a:pPr algn="just" eaLnBrk="1" hangingPunct="1"/>
            <a:r>
              <a:rPr lang="it-IT" sz="2400" b="0" i="0" u="none">
                <a:solidFill>
                  <a:schemeClr val="tx1"/>
                </a:solidFill>
                <a:latin typeface="Arial" pitchFamily="34" charset="0"/>
              </a:rPr>
              <a:t>- il “rinvio” ad altri indicatori ovvero gli “schemi di anomalia emanati dall’UIF e gli indici per contrastare la proliferazione di armi di distruzione di massa (cfr art. 4 provvedimento).</a:t>
            </a:r>
          </a:p>
          <a:p>
            <a:pPr lvl="2" algn="just" eaLnBrk="1" hangingPunct="1"/>
            <a:endParaRPr lang="it-IT" sz="1600" i="0" u="none">
              <a:solidFill>
                <a:srgbClr val="003366"/>
              </a:solidFill>
              <a:latin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09600" y="457200"/>
            <a:ext cx="8153400" cy="1143000"/>
          </a:xfrm>
        </p:spPr>
        <p:txBody>
          <a:bodyPr/>
          <a:lstStyle/>
          <a:p>
            <a:pPr eaLnBrk="1" hangingPunct="1"/>
            <a:r>
              <a:rPr lang="it-IT" sz="2400" u="sng" smtClean="0">
                <a:latin typeface="Tahoma" pitchFamily="34" charset="0"/>
              </a:rPr>
              <a:t/>
            </a:r>
            <a:br>
              <a:rPr lang="it-IT" sz="2400" u="sng" smtClean="0">
                <a:latin typeface="Tahoma" pitchFamily="34" charset="0"/>
              </a:rPr>
            </a:br>
            <a:r>
              <a:rPr lang="it-IT" sz="2400" smtClean="0">
                <a:latin typeface="Tahoma" pitchFamily="34" charset="0"/>
              </a:rPr>
              <a:t> </a:t>
            </a:r>
            <a:r>
              <a:rPr lang="it-IT" sz="2800" smtClean="0">
                <a:solidFill>
                  <a:schemeClr val="tx1"/>
                </a:solidFill>
                <a:latin typeface="Verdana" pitchFamily="34" charset="0"/>
              </a:rPr>
              <a:t>L</a:t>
            </a:r>
            <a:r>
              <a:rPr lang="it-IT" sz="2800" smtClean="0">
                <a:solidFill>
                  <a:schemeClr val="tx1"/>
                </a:solidFill>
                <a:latin typeface="Comic Sans MS" pitchFamily="66" charset="0"/>
              </a:rPr>
              <a:t>’</a:t>
            </a:r>
            <a:r>
              <a:rPr lang="it-IT" sz="2800" smtClean="0">
                <a:solidFill>
                  <a:schemeClr val="tx1"/>
                </a:solidFill>
                <a:latin typeface="Verdana" pitchFamily="34" charset="0"/>
              </a:rPr>
              <a:t>OBBLIGO:</a:t>
            </a:r>
            <a:br>
              <a:rPr lang="it-IT" sz="2800" smtClean="0">
                <a:solidFill>
                  <a:schemeClr val="tx1"/>
                </a:solidFill>
                <a:latin typeface="Verdana" pitchFamily="34" charset="0"/>
              </a:rPr>
            </a:br>
            <a:r>
              <a:rPr lang="it-IT" sz="2800" smtClean="0">
                <a:solidFill>
                  <a:schemeClr val="tx1"/>
                </a:solidFill>
                <a:latin typeface="Verdana" pitchFamily="34" charset="0"/>
              </a:rPr>
              <a:t>CHI DEVE SEGNALARE</a:t>
            </a:r>
          </a:p>
        </p:txBody>
      </p:sp>
      <p:sp>
        <p:nvSpPr>
          <p:cNvPr id="9219" name="Rectangle 3"/>
          <p:cNvSpPr>
            <a:spLocks noGrp="1" noChangeArrowheads="1"/>
          </p:cNvSpPr>
          <p:nvPr>
            <p:ph type="body" idx="1"/>
          </p:nvPr>
        </p:nvSpPr>
        <p:spPr>
          <a:xfrm>
            <a:off x="685800" y="1752600"/>
            <a:ext cx="8153400" cy="4572000"/>
          </a:xfrm>
        </p:spPr>
        <p:txBody>
          <a:bodyPr/>
          <a:lstStyle/>
          <a:p>
            <a:pPr marL="0" indent="0" eaLnBrk="1" hangingPunct="1">
              <a:buClr>
                <a:schemeClr val="tx1"/>
              </a:buClr>
              <a:buFontTx/>
              <a:buNone/>
            </a:pPr>
            <a:endParaRPr lang="it-IT" sz="2000" smtClean="0">
              <a:latin typeface="Tahoma" pitchFamily="34" charset="0"/>
            </a:endParaRPr>
          </a:p>
          <a:p>
            <a:pPr marL="0" indent="0" eaLnBrk="1" hangingPunct="1">
              <a:buClr>
                <a:schemeClr val="tx1"/>
              </a:buClr>
              <a:buFontTx/>
              <a:buNone/>
            </a:pPr>
            <a:endParaRPr lang="it-IT" sz="2400" smtClean="0">
              <a:latin typeface="Tahoma" pitchFamily="34" charset="0"/>
            </a:endParaRPr>
          </a:p>
        </p:txBody>
      </p:sp>
      <p:sp>
        <p:nvSpPr>
          <p:cNvPr id="9220" name="Text Box 4"/>
          <p:cNvSpPr txBox="1">
            <a:spLocks noChangeArrowheads="1"/>
          </p:cNvSpPr>
          <p:nvPr/>
        </p:nvSpPr>
        <p:spPr bwMode="auto">
          <a:xfrm>
            <a:off x="762000" y="1981200"/>
            <a:ext cx="7467600"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eaLnBrk="1" hangingPunct="1">
              <a:spcBef>
                <a:spcPct val="50000"/>
              </a:spcBef>
              <a:buClr>
                <a:srgbClr val="003366"/>
              </a:buClr>
              <a:buSzPct val="75000"/>
              <a:buFont typeface="Wingdings" pitchFamily="2" charset="2"/>
              <a:buNone/>
            </a:pPr>
            <a:endParaRPr lang="it-IT" sz="2000" b="0" i="0">
              <a:solidFill>
                <a:srgbClr val="003366"/>
              </a:solidFill>
              <a:latin typeface="Tahoma" pitchFamily="34" charset="0"/>
            </a:endParaRPr>
          </a:p>
          <a:p>
            <a:pPr algn="just" eaLnBrk="1" hangingPunct="1">
              <a:spcBef>
                <a:spcPct val="20000"/>
              </a:spcBef>
              <a:buSzPct val="80000"/>
              <a:buFont typeface="Wingdings" pitchFamily="2" charset="2"/>
              <a:buChar char="§"/>
            </a:pPr>
            <a:r>
              <a:rPr lang="it-IT" sz="2000" b="0" i="0" u="none">
                <a:solidFill>
                  <a:srgbClr val="003366"/>
                </a:solidFill>
                <a:latin typeface="Tahoma" pitchFamily="34" charset="0"/>
                <a:cs typeface="Arial" pitchFamily="34" charset="0"/>
              </a:rPr>
              <a:t> intermediari finanziari e altri soggetti esercenti attività finanziaria (banche, sim, fiduciarie, poste, sgr, ecc.) </a:t>
            </a:r>
          </a:p>
          <a:p>
            <a:pPr algn="just" eaLnBrk="1" hangingPunct="1">
              <a:spcBef>
                <a:spcPct val="20000"/>
              </a:spcBef>
              <a:buSzPct val="80000"/>
              <a:buFont typeface="Wingdings" pitchFamily="2" charset="2"/>
              <a:buChar char="§"/>
            </a:pPr>
            <a:endParaRPr lang="it-IT" sz="2000" b="0" i="0" u="none">
              <a:solidFill>
                <a:srgbClr val="003366"/>
              </a:solidFill>
              <a:latin typeface="Tahoma" pitchFamily="34" charset="0"/>
              <a:cs typeface="Arial" pitchFamily="34" charset="0"/>
            </a:endParaRPr>
          </a:p>
          <a:p>
            <a:pPr algn="just" eaLnBrk="1" hangingPunct="1">
              <a:spcBef>
                <a:spcPct val="20000"/>
              </a:spcBef>
              <a:buSzPct val="80000"/>
              <a:buFont typeface="Wingdings" pitchFamily="2" charset="2"/>
              <a:buChar char="§"/>
            </a:pPr>
            <a:r>
              <a:rPr lang="it-IT" sz="2000" b="0" i="0" u="none">
                <a:solidFill>
                  <a:srgbClr val="003366"/>
                </a:solidFill>
                <a:latin typeface="Tahoma" pitchFamily="34" charset="0"/>
                <a:cs typeface="Arial" pitchFamily="34" charset="0"/>
              </a:rPr>
              <a:t> professionisti (ragionieri, commercialisti, avvocati, notai, ecc.)</a:t>
            </a:r>
          </a:p>
          <a:p>
            <a:pPr algn="just" eaLnBrk="1" hangingPunct="1">
              <a:spcBef>
                <a:spcPct val="20000"/>
              </a:spcBef>
              <a:buSzPct val="80000"/>
              <a:buFont typeface="Wingdings" pitchFamily="2" charset="2"/>
              <a:buChar char="§"/>
            </a:pPr>
            <a:endParaRPr lang="it-IT" sz="2000" b="0" i="0" u="none">
              <a:solidFill>
                <a:srgbClr val="003366"/>
              </a:solidFill>
              <a:latin typeface="Tahoma" pitchFamily="34" charset="0"/>
              <a:cs typeface="Arial" pitchFamily="34" charset="0"/>
            </a:endParaRPr>
          </a:p>
          <a:p>
            <a:pPr algn="just" eaLnBrk="1" hangingPunct="1">
              <a:spcBef>
                <a:spcPct val="20000"/>
              </a:spcBef>
              <a:buSzPct val="80000"/>
              <a:buFont typeface="Wingdings" pitchFamily="2" charset="2"/>
              <a:buChar char="§"/>
            </a:pPr>
            <a:r>
              <a:rPr lang="it-IT" sz="2000" b="0" i="0" u="none">
                <a:solidFill>
                  <a:srgbClr val="003366"/>
                </a:solidFill>
                <a:latin typeface="Tahoma" pitchFamily="34" charset="0"/>
                <a:cs typeface="Arial" pitchFamily="34" charset="0"/>
              </a:rPr>
              <a:t> revisori contabili</a:t>
            </a:r>
          </a:p>
          <a:p>
            <a:pPr algn="just" eaLnBrk="1" hangingPunct="1">
              <a:spcBef>
                <a:spcPct val="20000"/>
              </a:spcBef>
              <a:buSzPct val="80000"/>
              <a:buFont typeface="Wingdings" pitchFamily="2" charset="2"/>
              <a:buChar char="§"/>
            </a:pPr>
            <a:endParaRPr lang="it-IT" sz="2000" b="0" i="0" u="none">
              <a:solidFill>
                <a:srgbClr val="003366"/>
              </a:solidFill>
              <a:latin typeface="Tahoma" pitchFamily="34" charset="0"/>
              <a:cs typeface="Arial" pitchFamily="34" charset="0"/>
            </a:endParaRPr>
          </a:p>
          <a:p>
            <a:pPr algn="just" eaLnBrk="1" hangingPunct="1">
              <a:spcBef>
                <a:spcPct val="20000"/>
              </a:spcBef>
              <a:buSzPct val="80000"/>
              <a:buFont typeface="Wingdings" pitchFamily="2" charset="2"/>
              <a:buChar char="§"/>
            </a:pPr>
            <a:r>
              <a:rPr lang="it-IT" sz="2000" b="0" i="0" u="none">
                <a:solidFill>
                  <a:srgbClr val="003366"/>
                </a:solidFill>
                <a:latin typeface="Tahoma" pitchFamily="34" charset="0"/>
                <a:cs typeface="Arial" pitchFamily="34" charset="0"/>
              </a:rPr>
              <a:t> altri soggetti (agenti in mediazione immobiliare, società di recupero crediti, case da gioco, pubbLica amministrazione, ecc.)</a:t>
            </a:r>
            <a:endParaRPr lang="it-IT" sz="2000" b="0" i="0" u="none">
              <a:solidFill>
                <a:srgbClr val="003366"/>
              </a:solidFill>
              <a:latin typeface="Tahoma" pitchFamily="34" charset="0"/>
            </a:endParaRP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NUOVI INDICI DI ANOMALIA BDI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3789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3789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37894"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37895" name="Text Box 7"/>
          <p:cNvSpPr txBox="1">
            <a:spLocks noChangeArrowheads="1"/>
          </p:cNvSpPr>
          <p:nvPr/>
        </p:nvSpPr>
        <p:spPr bwMode="auto">
          <a:xfrm>
            <a:off x="625475" y="2168525"/>
            <a:ext cx="74676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r>
              <a:rPr lang="it-IT" sz="2400" b="0" i="0" u="none">
                <a:solidFill>
                  <a:schemeClr val="tx1"/>
                </a:solidFill>
                <a:latin typeface="Arial" pitchFamily="34" charset="0"/>
              </a:rPr>
              <a:t>La struttura del Provvedimento:</a:t>
            </a:r>
          </a:p>
          <a:p>
            <a:pPr algn="just" eaLnBrk="1" hangingPunct="1"/>
            <a:endParaRPr lang="it-IT" sz="2400" b="0" i="0" u="none">
              <a:solidFill>
                <a:schemeClr val="tx1"/>
              </a:solidFill>
              <a:latin typeface="Arial" pitchFamily="34" charset="0"/>
            </a:endParaRPr>
          </a:p>
          <a:p>
            <a:pPr algn="just" eaLnBrk="1" hangingPunct="1">
              <a:buFont typeface="Wingdings" pitchFamily="2" charset="2"/>
              <a:buChar char="Ø"/>
            </a:pPr>
            <a:r>
              <a:rPr lang="it-IT" sz="2400" b="0" i="0" u="none">
                <a:solidFill>
                  <a:schemeClr val="tx1"/>
                </a:solidFill>
                <a:latin typeface="Arial" pitchFamily="34" charset="0"/>
              </a:rPr>
              <a:t> la parte centrale suddivisa in 7 articoli contenente i principi generali</a:t>
            </a:r>
          </a:p>
          <a:p>
            <a:pPr algn="just" eaLnBrk="1" hangingPunct="1">
              <a:buFont typeface="Wingdings" pitchFamily="2" charset="2"/>
              <a:buNone/>
            </a:pPr>
            <a:endParaRPr lang="it-IT" sz="2400" b="0" i="0" u="none">
              <a:solidFill>
                <a:schemeClr val="tx1"/>
              </a:solidFill>
              <a:latin typeface="Arial" pitchFamily="34" charset="0"/>
            </a:endParaRPr>
          </a:p>
          <a:p>
            <a:pPr algn="just" eaLnBrk="1" hangingPunct="1">
              <a:buFont typeface="Wingdings" pitchFamily="2" charset="2"/>
              <a:buChar char="Ø"/>
            </a:pPr>
            <a:r>
              <a:rPr lang="it-IT" sz="2400" b="0" i="0" u="none">
                <a:solidFill>
                  <a:schemeClr val="tx1"/>
                </a:solidFill>
                <a:latin typeface="Arial" pitchFamily="34" charset="0"/>
              </a:rPr>
              <a:t> l’ allegato con indicatori (21) e sub-indici</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NUOVI INDICI DI ANOMALIA BDI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38916"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38917"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38918"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38919" name="Text Box 7"/>
          <p:cNvSpPr txBox="1">
            <a:spLocks noChangeArrowheads="1"/>
          </p:cNvSpPr>
          <p:nvPr/>
        </p:nvSpPr>
        <p:spPr bwMode="auto">
          <a:xfrm>
            <a:off x="304800" y="1752600"/>
            <a:ext cx="830580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2000" b="0" i="0" u="none">
                <a:solidFill>
                  <a:srgbClr val="003366"/>
                </a:solidFill>
                <a:latin typeface="Arial" pitchFamily="34" charset="0"/>
              </a:rPr>
              <a:t>L’allegato del Provvedimento contiene 21 indicatori di anomalia (articolati in molteplici sub-indici), connessi:</a:t>
            </a:r>
          </a:p>
          <a:p>
            <a:pPr algn="just" eaLnBrk="1" hangingPunct="1">
              <a:spcBef>
                <a:spcPct val="50000"/>
              </a:spcBef>
            </a:pPr>
            <a:r>
              <a:rPr lang="it-IT" sz="2000" b="0" i="0" u="none">
                <a:solidFill>
                  <a:srgbClr val="003366"/>
                </a:solidFill>
                <a:latin typeface="Arial" pitchFamily="34" charset="0"/>
              </a:rPr>
              <a:t> </a:t>
            </a:r>
          </a:p>
          <a:p>
            <a:pPr lvl="2" algn="just" eaLnBrk="1" hangingPunct="1">
              <a:buFontTx/>
              <a:buChar char="-"/>
            </a:pPr>
            <a:r>
              <a:rPr lang="it-IT" sz="2000" b="0" i="0" u="none">
                <a:solidFill>
                  <a:srgbClr val="003366"/>
                </a:solidFill>
                <a:latin typeface="Arial" pitchFamily="34" charset="0"/>
              </a:rPr>
              <a:t> al cliente </a:t>
            </a:r>
          </a:p>
          <a:p>
            <a:pPr lvl="2" algn="just" eaLnBrk="1" hangingPunct="1">
              <a:buFontTx/>
              <a:buChar char="-"/>
            </a:pPr>
            <a:r>
              <a:rPr lang="it-IT" sz="2000" b="0" i="0" u="none">
                <a:solidFill>
                  <a:srgbClr val="003366"/>
                </a:solidFill>
                <a:latin typeface="Arial" pitchFamily="34" charset="0"/>
              </a:rPr>
              <a:t> alle operazioni o ai rapporti  </a:t>
            </a:r>
          </a:p>
          <a:p>
            <a:pPr lvl="2" algn="just" eaLnBrk="1" hangingPunct="1"/>
            <a:r>
              <a:rPr lang="it-IT" sz="2000" b="0" i="0" u="none">
                <a:solidFill>
                  <a:srgbClr val="003366"/>
                </a:solidFill>
                <a:latin typeface="Arial" pitchFamily="34" charset="0"/>
              </a:rPr>
              <a:t>- ai mezzi e alle modalità di pagamento </a:t>
            </a:r>
          </a:p>
          <a:p>
            <a:pPr lvl="2" algn="just" eaLnBrk="1" hangingPunct="1">
              <a:buFontTx/>
              <a:buChar char="-"/>
            </a:pPr>
            <a:r>
              <a:rPr lang="it-IT" sz="2000" b="0" i="0" u="none">
                <a:solidFill>
                  <a:srgbClr val="003366"/>
                </a:solidFill>
                <a:latin typeface="Arial" pitchFamily="34" charset="0"/>
              </a:rPr>
              <a:t> alle operazioni in strumenti finanziari e contratti assicurativi</a:t>
            </a:r>
          </a:p>
          <a:p>
            <a:pPr lvl="2" algn="just" eaLnBrk="1" hangingPunct="1">
              <a:buFontTx/>
              <a:buChar char="-"/>
            </a:pPr>
            <a:r>
              <a:rPr lang="it-IT" sz="2000" b="0" i="0" u="none">
                <a:solidFill>
                  <a:srgbClr val="003366"/>
                </a:solidFill>
                <a:latin typeface="Arial" pitchFamily="34" charset="0"/>
              </a:rPr>
              <a:t> al finanziamento del terrorismo</a:t>
            </a:r>
            <a:r>
              <a:rPr lang="it-IT" sz="2000" b="0" i="0" u="none">
                <a:solidFill>
                  <a:srgbClr val="000000"/>
                </a:solidFill>
                <a:latin typeface="Arial" pitchFamily="34" charset="0"/>
              </a:rPr>
              <a:t>. </a:t>
            </a:r>
          </a:p>
          <a:p>
            <a:pPr algn="just" eaLnBrk="1" hangingPunct="1">
              <a:spcBef>
                <a:spcPct val="50000"/>
              </a:spcBef>
            </a:pPr>
            <a:endParaRPr lang="it-IT" sz="2000" i="0" u="none">
              <a:solidFill>
                <a:srgbClr val="003366"/>
              </a:solidFill>
              <a:latin typeface="Arial"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NUOVI INDICI DI ANOMALIA BDI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39940"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39941"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39942"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39943" name="Text Box 7"/>
          <p:cNvSpPr txBox="1">
            <a:spLocks noChangeArrowheads="1"/>
          </p:cNvSpPr>
          <p:nvPr/>
        </p:nvSpPr>
        <p:spPr bwMode="auto">
          <a:xfrm>
            <a:off x="685800" y="1196975"/>
            <a:ext cx="7010400" cy="479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2000" b="0" i="0">
                <a:solidFill>
                  <a:srgbClr val="003366"/>
                </a:solidFill>
                <a:latin typeface="Arial" pitchFamily="34" charset="0"/>
              </a:rPr>
              <a:t>Indici di anomalia connessi al cliente:</a:t>
            </a:r>
          </a:p>
          <a:p>
            <a:pPr algn="just" eaLnBrk="1" hangingPunct="1">
              <a:spcBef>
                <a:spcPct val="50000"/>
              </a:spcBef>
            </a:pPr>
            <a:r>
              <a:rPr lang="it-IT" sz="1600" b="0" i="0" u="none">
                <a:solidFill>
                  <a:srgbClr val="003366"/>
                </a:solidFill>
                <a:latin typeface="Arial" pitchFamily="34" charset="0"/>
              </a:rPr>
              <a:t>1. Il cliente si rifiuta o si mostra riluttante a fornire le informazioni richieste, ovvero fornisce informazioni false o contraffatte ovvero varia ripetutamente e senza apparente giustificazione le informazioni fornite. </a:t>
            </a:r>
          </a:p>
          <a:p>
            <a:pPr algn="just" eaLnBrk="1" hangingPunct="1">
              <a:spcBef>
                <a:spcPct val="50000"/>
              </a:spcBef>
            </a:pPr>
            <a:r>
              <a:rPr lang="it-IT" sz="1600" b="0" i="0" u="none">
                <a:solidFill>
                  <a:srgbClr val="003366"/>
                </a:solidFill>
                <a:latin typeface="Arial" pitchFamily="34" charset="0"/>
              </a:rPr>
              <a:t>2. Il cliente, senza fornire alcuna plausibile giustificazione, adotta un comportamento del tutto inusuale rispetto a quello comunemente tenuto dalla clientela </a:t>
            </a:r>
          </a:p>
          <a:p>
            <a:pPr algn="just" eaLnBrk="1" hangingPunct="1">
              <a:spcBef>
                <a:spcPct val="50000"/>
              </a:spcBef>
            </a:pPr>
            <a:r>
              <a:rPr lang="it-IT" sz="1600" b="0" i="0" u="none">
                <a:solidFill>
                  <a:srgbClr val="003366"/>
                </a:solidFill>
                <a:latin typeface="Arial" pitchFamily="34" charset="0"/>
              </a:rPr>
              <a:t>3. Il cliente effettua operazioni in contanti ovvero inusuali per importi significativi ed è noto per essere stato sottoposto a procedimento penale, a misure di prevenzione o a provvedimento di sequestro, ovvero è notoriamente contiguo (ad esempio familiare, convivente ovvero associato) a soggetti sottoposti a misure della specie ovvero effettua operazioni con controparti note per le medesime circostanze. </a:t>
            </a:r>
          </a:p>
          <a:p>
            <a:pPr algn="just" eaLnBrk="1" hangingPunct="1">
              <a:spcBef>
                <a:spcPct val="50000"/>
              </a:spcBef>
            </a:pPr>
            <a:r>
              <a:rPr lang="it-IT" sz="1600" b="0" i="0" u="none">
                <a:solidFill>
                  <a:srgbClr val="003366"/>
                </a:solidFill>
                <a:latin typeface="Arial" pitchFamily="34" charset="0"/>
              </a:rPr>
              <a:t>4. Il cliente risiede ovvero opera con controparti residenti in Paesi o territori ad alto rischio di riciclaggio o di finanziamento del terrorismo ed effettua operazioni di rilevante ammontare con modalità inusuali, in assenza di plausibili ragioni.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NUOVI INDICI DI ANOMALIA BDI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40964"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40965"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40966"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40967" name="Text Box 7"/>
          <p:cNvSpPr txBox="1">
            <a:spLocks noChangeArrowheads="1"/>
          </p:cNvSpPr>
          <p:nvPr/>
        </p:nvSpPr>
        <p:spPr bwMode="auto">
          <a:xfrm>
            <a:off x="304800" y="1441450"/>
            <a:ext cx="8458200" cy="455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2000" b="0" i="0">
                <a:solidFill>
                  <a:srgbClr val="003366"/>
                </a:solidFill>
                <a:latin typeface="Arial" pitchFamily="34" charset="0"/>
              </a:rPr>
              <a:t>Indici di anomalia connessi alle operazioni o ai rapporti</a:t>
            </a:r>
          </a:p>
          <a:p>
            <a:pPr algn="just" eaLnBrk="1" hangingPunct="1">
              <a:spcBef>
                <a:spcPct val="50000"/>
              </a:spcBef>
            </a:pPr>
            <a:r>
              <a:rPr lang="it-IT" sz="1600" b="0" i="0" u="none">
                <a:solidFill>
                  <a:srgbClr val="003366"/>
                </a:solidFill>
                <a:latin typeface="Arial" pitchFamily="34" charset="0"/>
              </a:rPr>
              <a:t>5. Operazioni con configurazione illogica, soprattutto se economicamente o finanziariamente svantaggiose per il cliente, che non risultano in alcun modo giustificate. </a:t>
            </a:r>
          </a:p>
          <a:p>
            <a:pPr algn="just" eaLnBrk="1" hangingPunct="1">
              <a:spcBef>
                <a:spcPct val="50000"/>
              </a:spcBef>
            </a:pPr>
            <a:r>
              <a:rPr lang="it-IT" sz="1600" b="0" i="0" u="none">
                <a:solidFill>
                  <a:srgbClr val="003366"/>
                </a:solidFill>
                <a:latin typeface="Arial" pitchFamily="34" charset="0"/>
              </a:rPr>
              <a:t>6. Operazioni che risultano inusuali rispetto alla prassi corrente di mercato ovvero sono effettuate con modalità e strumenti significativamente diversi da quelli utilizzati dagli altri operatori attivi nello stesso comparto, soprattutto se caratterizzate da elevata complessità ovvero dal trasferimento di somme di importo significativo, qualora non siano giustificate da specifiche esigenze.</a:t>
            </a:r>
          </a:p>
          <a:p>
            <a:pPr algn="just" eaLnBrk="1" hangingPunct="1">
              <a:spcBef>
                <a:spcPct val="50000"/>
              </a:spcBef>
            </a:pPr>
            <a:r>
              <a:rPr lang="it-IT" sz="1600" b="0" i="0" u="none">
                <a:solidFill>
                  <a:srgbClr val="003366"/>
                </a:solidFill>
                <a:latin typeface="Arial" pitchFamily="34" charset="0"/>
              </a:rPr>
              <a:t>7. Operazioni che risultano non coerenti - anche per gli strumenti utilizzati - con l’attività svolta ovvero con il profilo economico, patrimoniale o finanziario del cliente ovvero, in caso di persona giuridica, del relativo gruppo di appartenenza, ove non siano adeguatamente giustificate dal cliente.</a:t>
            </a:r>
          </a:p>
          <a:p>
            <a:pPr algn="just" eaLnBrk="1" hangingPunct="1">
              <a:spcBef>
                <a:spcPct val="50000"/>
              </a:spcBef>
            </a:pPr>
            <a:r>
              <a:rPr lang="it-IT" sz="1600" b="0" i="0" u="none">
                <a:solidFill>
                  <a:srgbClr val="003366"/>
                </a:solidFill>
                <a:latin typeface="Arial" pitchFamily="34" charset="0"/>
              </a:rPr>
              <a:t>8. Operazioni effettuate frequentemente o per importi significativi da un cliente in nome o a favore di terzi ovvero da terzi in nome o a favore di un cliente qualora i rapporti personali, commerciali o finanziari tra le parti non risultino giustificati, soprattutto se volte a dissimulare il collegamento con altre operazioni.</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NUOVI INDICI DI ANOMALIA BDI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41988"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41989"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41990"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41991" name="Text Box 7"/>
          <p:cNvSpPr txBox="1">
            <a:spLocks noChangeArrowheads="1"/>
          </p:cNvSpPr>
          <p:nvPr/>
        </p:nvSpPr>
        <p:spPr bwMode="auto">
          <a:xfrm>
            <a:off x="457200" y="1295400"/>
            <a:ext cx="8077200" cy="430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2000" b="0" i="0">
                <a:solidFill>
                  <a:srgbClr val="003366"/>
                </a:solidFill>
                <a:latin typeface="Arial" pitchFamily="34" charset="0"/>
              </a:rPr>
              <a:t>Indici di anomalia connessi ai mezzi e alle modalità di pagamento:</a:t>
            </a:r>
          </a:p>
          <a:p>
            <a:pPr algn="just" eaLnBrk="1" hangingPunct="1">
              <a:spcBef>
                <a:spcPct val="50000"/>
              </a:spcBef>
            </a:pPr>
            <a:r>
              <a:rPr lang="it-IT" sz="1600" b="0" i="0" u="none">
                <a:solidFill>
                  <a:srgbClr val="003366"/>
                </a:solidFill>
                <a:latin typeface="Arial" pitchFamily="34" charset="0"/>
              </a:rPr>
              <a:t>9. Utilizzo ripetuto e ingiustificato di denaro contante, specie se per importi rilevanti o qualora implichi il ricorso a banconote di elevato taglio.</a:t>
            </a:r>
          </a:p>
          <a:p>
            <a:pPr algn="just" eaLnBrk="1" hangingPunct="1">
              <a:spcBef>
                <a:spcPct val="50000"/>
              </a:spcBef>
            </a:pPr>
            <a:r>
              <a:rPr lang="it-IT" sz="1600" b="0" i="0" u="none">
                <a:solidFill>
                  <a:srgbClr val="003366"/>
                </a:solidFill>
                <a:latin typeface="Arial" pitchFamily="34" charset="0"/>
              </a:rPr>
              <a:t>10. Ricorso a tecniche di frazionamento dell’operazione con presumibili finalità elusive degli obblighi di adeguata verifica o di registrazione, in assenza di giustificate esigenze rappresentate dal cliente, soprattutto se volte a dissimulare il collegamento con altre operazioni.</a:t>
            </a:r>
          </a:p>
          <a:p>
            <a:pPr algn="just" eaLnBrk="1" hangingPunct="1">
              <a:spcBef>
                <a:spcPct val="50000"/>
              </a:spcBef>
            </a:pPr>
            <a:r>
              <a:rPr lang="it-IT" sz="1600" b="0" i="0" u="none">
                <a:solidFill>
                  <a:srgbClr val="003366"/>
                </a:solidFill>
                <a:latin typeface="Arial" pitchFamily="34" charset="0"/>
              </a:rPr>
              <a:t>11. Utilizzo di strumenti di pagamento (carte di debito, carte di credito, carte prepagate, moneta elettronica, nella loro evidenza fisica e virtuale1) che, per modalità, ricorrenza o rilevanza economica, non risulta coerente con la normale operatività del cliente ovvero con l’operatività del distributore o dell’esercente (c.d. merchant).</a:t>
            </a:r>
          </a:p>
          <a:p>
            <a:pPr algn="just" eaLnBrk="1" hangingPunct="1">
              <a:spcBef>
                <a:spcPct val="50000"/>
              </a:spcBef>
            </a:pPr>
            <a:r>
              <a:rPr lang="it-IT" sz="1600" b="0" i="0" u="none">
                <a:solidFill>
                  <a:srgbClr val="003366"/>
                </a:solidFill>
                <a:latin typeface="Arial" pitchFamily="34" charset="0"/>
              </a:rPr>
              <a:t>12. Utilizzo ripetuto e per importi complessivi rilevanti dei servizi di pagamento nella forma dell’incasso e del trasferimento fondi (c.d. money transfer), laddove l’operatività risulti incoerente con le condizioni economiche e finanziarie del cliente e non sia adeguatamente giustificata.</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NUOVI INDICI DI ANOMALIA BDI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4301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4301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43014"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121863" name="Text Box 7"/>
          <p:cNvSpPr txBox="1">
            <a:spLocks noChangeArrowheads="1"/>
          </p:cNvSpPr>
          <p:nvPr/>
        </p:nvSpPr>
        <p:spPr bwMode="auto">
          <a:xfrm>
            <a:off x="366713" y="1717675"/>
            <a:ext cx="8077200" cy="3663950"/>
          </a:xfrm>
          <a:prstGeom prst="rect">
            <a:avLst/>
          </a:prstGeom>
          <a:noFill/>
          <a:ln>
            <a:noFill/>
          </a:ln>
          <a:effectLst/>
          <a:extLst/>
        </p:spPr>
        <p:txBody>
          <a:bodyPr anchor="b">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just" eaLnBrk="1" hangingPunct="1">
              <a:spcBef>
                <a:spcPct val="50000"/>
              </a:spcBef>
              <a:defRPr/>
            </a:pPr>
            <a:r>
              <a:rPr lang="it-IT" sz="2000" b="0" i="0" dirty="0" smtClean="0">
                <a:solidFill>
                  <a:srgbClr val="003366"/>
                </a:solidFill>
                <a:latin typeface="Arial" pitchFamily="34" charset="0"/>
              </a:rPr>
              <a:t>Indici di anomalia connessi alle operazioni in strumenti finanziari e ai contratti assicuratavi:</a:t>
            </a:r>
          </a:p>
          <a:p>
            <a:pPr algn="just" eaLnBrk="1" hangingPunct="1">
              <a:spcBef>
                <a:spcPct val="50000"/>
              </a:spcBef>
              <a:defRPr/>
            </a:pPr>
            <a:endParaRPr lang="it-IT" sz="2000" b="0" i="0" dirty="0" smtClean="0">
              <a:solidFill>
                <a:srgbClr val="003366"/>
              </a:solidFill>
              <a:latin typeface="Arial" pitchFamily="34" charset="0"/>
            </a:endParaRPr>
          </a:p>
          <a:p>
            <a:pPr marL="457200" indent="-457200" algn="just">
              <a:defRPr/>
            </a:pPr>
            <a:r>
              <a:rPr lang="it-IT" sz="2000" b="0" i="0" u="none" dirty="0" smtClean="0">
                <a:latin typeface="Arial" pitchFamily="34" charset="0"/>
              </a:rPr>
              <a:t>13</a:t>
            </a:r>
            <a:r>
              <a:rPr lang="it-IT" sz="1600" b="0" i="0" u="none" dirty="0" smtClean="0">
                <a:latin typeface="Arial" pitchFamily="34" charset="0"/>
              </a:rPr>
              <a:t>. Operazioni in strumenti finanziari incoerenti con il profilo economico, finanziario o patrimoniale del cliente ovvero, nel caso di persone giuridiche, del gruppo di appartenenza, oppure effettuate con modalità inusuali o illogiche, soprattutto se di ammontare complessivamente rilevante, non adeguatamente giustificate da specifiche esigenze</a:t>
            </a:r>
          </a:p>
          <a:p>
            <a:pPr marL="457200" indent="-457200" algn="just">
              <a:defRPr/>
            </a:pPr>
            <a:r>
              <a:rPr lang="it-IT" sz="1600" b="0" i="0" u="none" dirty="0" smtClean="0">
                <a:latin typeface="Arial" pitchFamily="34" charset="0"/>
              </a:rPr>
              <a:t>.…..</a:t>
            </a:r>
          </a:p>
          <a:p>
            <a:pPr marL="457200" indent="-457200" algn="just">
              <a:defRPr/>
            </a:pPr>
            <a:r>
              <a:rPr lang="it-IT" sz="1600" b="0" i="0" u="none" dirty="0" smtClean="0">
                <a:latin typeface="Arial" pitchFamily="34" charset="0"/>
              </a:rPr>
              <a:t>19. Riscatto o liquidazione di polizze assicurative vita o di rapporti con modalità inusuali o illogiche, non giustificati da specifiche esigenze rappresentate dal cliente.</a:t>
            </a:r>
          </a:p>
          <a:p>
            <a:pPr algn="just" eaLnBrk="1" hangingPunct="1">
              <a:spcBef>
                <a:spcPct val="50000"/>
              </a:spcBef>
              <a:defRPr/>
            </a:pPr>
            <a:endParaRPr lang="it-IT" sz="2000" b="0" i="0" dirty="0" smtClean="0">
              <a:solidFill>
                <a:srgbClr val="003366"/>
              </a:solidFill>
              <a:latin typeface="Arial"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NUOVI INDICI DI ANOMALIA BDI</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44036"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44037"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44038"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44039" name="Text Box 7"/>
          <p:cNvSpPr txBox="1">
            <a:spLocks noChangeArrowheads="1"/>
          </p:cNvSpPr>
          <p:nvPr/>
        </p:nvSpPr>
        <p:spPr bwMode="auto">
          <a:xfrm>
            <a:off x="838200" y="1905000"/>
            <a:ext cx="7010400" cy="271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2000" b="0" i="0">
                <a:solidFill>
                  <a:srgbClr val="003366"/>
                </a:solidFill>
                <a:latin typeface="Arial" pitchFamily="34" charset="0"/>
              </a:rPr>
              <a:t>Indici di anomalia connessi al finanziamento al terrorismo:</a:t>
            </a:r>
          </a:p>
          <a:p>
            <a:pPr algn="just" eaLnBrk="1" hangingPunct="1">
              <a:spcBef>
                <a:spcPct val="50000"/>
              </a:spcBef>
            </a:pPr>
            <a:r>
              <a:rPr lang="it-IT" sz="1600" b="0" i="0" u="none">
                <a:solidFill>
                  <a:srgbClr val="003366"/>
                </a:solidFill>
                <a:latin typeface="Arial" pitchFamily="34" charset="0"/>
              </a:rPr>
              <a:t>20. Operazioni che, per il profilo soggettivo di chi le richiede ovvero per le modalità inusuali della movimentazione, appaiono riconducibili a fenomeni di finanziamento del terrorismo.</a:t>
            </a:r>
          </a:p>
          <a:p>
            <a:pPr algn="just" eaLnBrk="1" hangingPunct="1">
              <a:spcBef>
                <a:spcPct val="50000"/>
              </a:spcBef>
            </a:pPr>
            <a:r>
              <a:rPr lang="it-IT" sz="1600" b="0" i="0" u="none">
                <a:solidFill>
                  <a:srgbClr val="003366"/>
                </a:solidFill>
                <a:latin typeface="Arial" pitchFamily="34" charset="0"/>
              </a:rPr>
              <a:t>21. Operazioni che, per le modalità inusuali della movimentazione o l’incoerenza con il profilo economico di chi le richiede, appaiono riconducibili all’abuso di organizzazioni non profit a scopo di finanziamento del terrorismo.</a:t>
            </a:r>
          </a:p>
          <a:p>
            <a:pPr algn="just" eaLnBrk="1" hangingPunct="1">
              <a:spcBef>
                <a:spcPct val="50000"/>
              </a:spcBef>
            </a:pPr>
            <a:endParaRPr lang="it-IT" sz="1600" b="0" i="0" u="none">
              <a:solidFill>
                <a:srgbClr val="003366"/>
              </a:solidFill>
              <a:latin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SOS: NOVITA’ 2010-2011</a:t>
            </a:r>
          </a:p>
        </p:txBody>
      </p:sp>
      <p:sp>
        <p:nvSpPr>
          <p:cNvPr id="45059" name="Text Box 6"/>
          <p:cNvSpPr txBox="1">
            <a:spLocks noChangeArrowheads="1"/>
          </p:cNvSpPr>
          <p:nvPr/>
        </p:nvSpPr>
        <p:spPr bwMode="auto">
          <a:xfrm>
            <a:off x="685800" y="1890713"/>
            <a:ext cx="7696200"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buFont typeface="Wingdings" pitchFamily="2" charset="2"/>
              <a:buNone/>
            </a:pPr>
            <a:r>
              <a:rPr lang="it-IT" sz="2000" b="0" i="0" u="none">
                <a:solidFill>
                  <a:schemeClr val="tx1"/>
                </a:solidFill>
                <a:latin typeface="Arial" pitchFamily="34" charset="0"/>
              </a:rPr>
              <a:t>Il Decreto Legge 78/2010, in vigore dal 31 maggio 2010, ha apportato alcune modifiche al Decreto 231/2007,  tra queste anche all’art. </a:t>
            </a:r>
            <a:r>
              <a:rPr lang="it-IT" sz="2000" i="0" u="none">
                <a:solidFill>
                  <a:schemeClr val="tx1"/>
                </a:solidFill>
                <a:latin typeface="Arial" pitchFamily="34" charset="0"/>
              </a:rPr>
              <a:t>41 (obbligo di segnalazione delle operazioni sospette)</a:t>
            </a:r>
            <a:r>
              <a:rPr lang="it-IT" sz="2000" b="0" i="0" u="none">
                <a:solidFill>
                  <a:schemeClr val="tx1"/>
                </a:solidFill>
                <a:latin typeface="Arial" pitchFamily="34" charset="0"/>
              </a:rPr>
              <a:t>: </a:t>
            </a:r>
          </a:p>
          <a:p>
            <a:pPr algn="just" eaLnBrk="1" hangingPunct="1">
              <a:buFont typeface="Wingdings" pitchFamily="2" charset="2"/>
              <a:buNone/>
            </a:pPr>
            <a:endParaRPr lang="it-IT" sz="2000" b="0" i="0" u="none">
              <a:solidFill>
                <a:schemeClr val="tx1"/>
              </a:solidFill>
              <a:latin typeface="Arial" pitchFamily="34" charset="0"/>
            </a:endParaRPr>
          </a:p>
          <a:p>
            <a:pPr algn="just" eaLnBrk="1" hangingPunct="1">
              <a:buFont typeface="Wingdings" pitchFamily="2" charset="2"/>
              <a:buNone/>
            </a:pPr>
            <a:r>
              <a:rPr lang="it-IT" sz="2000" b="0" u="none">
                <a:solidFill>
                  <a:schemeClr val="tx1"/>
                </a:solidFill>
                <a:latin typeface="Arial" pitchFamily="34" charset="0"/>
              </a:rPr>
              <a:t>“È un elemento di sospetto il ricorso frequente o ingiustificato a operazioni in contante, anche se non in violazione dei limiti di cui all’art 49, e, in particolare, il prelievo o il versamento in contante con intermediari finanziari di importo pari o superiore a 15.000 euro.”</a:t>
            </a:r>
          </a:p>
        </p:txBody>
      </p:sp>
      <p:sp>
        <p:nvSpPr>
          <p:cNvPr id="45060"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45061"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45062"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45063" name="Text Box 7"/>
          <p:cNvSpPr txBox="1">
            <a:spLocks noChangeArrowheads="1"/>
          </p:cNvSpPr>
          <p:nvPr/>
        </p:nvSpPr>
        <p:spPr bwMode="auto">
          <a:xfrm>
            <a:off x="838200" y="4286250"/>
            <a:ext cx="7010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endParaRPr lang="it-IT" sz="1600" b="0" i="0" u="none">
              <a:solidFill>
                <a:srgbClr val="003366"/>
              </a:solidFill>
              <a:latin typeface="Arial"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SOS: NOVITA’ 2010-2011</a:t>
            </a:r>
          </a:p>
        </p:txBody>
      </p:sp>
      <p:sp>
        <p:nvSpPr>
          <p:cNvPr id="46083"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46084"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122886" name="Rectangle 10"/>
          <p:cNvSpPr>
            <a:spLocks noChangeArrowheads="1"/>
          </p:cNvSpPr>
          <p:nvPr/>
        </p:nvSpPr>
        <p:spPr bwMode="auto">
          <a:xfrm>
            <a:off x="755650" y="1268413"/>
            <a:ext cx="8001000" cy="4894262"/>
          </a:xfrm>
          <a:prstGeom prst="rect">
            <a:avLst/>
          </a:prstGeom>
          <a:noFill/>
          <a:ln>
            <a:noFill/>
          </a:ln>
          <a:extLst/>
        </p:spPr>
        <p:txBody>
          <a:bodyPr>
            <a:spAutoFit/>
          </a:bodyPr>
          <a:lstStyle/>
          <a:p>
            <a:pPr marL="266700" indent="-266700" algn="just">
              <a:buFont typeface="Wingdings" pitchFamily="2" charset="2"/>
              <a:buNone/>
              <a:defRPr/>
            </a:pPr>
            <a:r>
              <a:rPr lang="it-IT" sz="1600" b="0" i="0" u="none" dirty="0">
                <a:solidFill>
                  <a:schemeClr val="tx1"/>
                </a:solidFill>
                <a:latin typeface="Arial" pitchFamily="34" charset="0"/>
              </a:rPr>
              <a:t>	PROBLEMI APPLICATIVI: Questo significa segnalare come sospetta ogni operazione effettuata in violazioni delle disposizioni sull’utilizzo dell’uso del contante e dei titoli al portatore ex art 49?</a:t>
            </a:r>
          </a:p>
          <a:p>
            <a:pPr marL="266700" indent="-266700" algn="just">
              <a:buFont typeface="Wingdings" pitchFamily="2" charset="2"/>
              <a:buNone/>
              <a:defRPr/>
            </a:pPr>
            <a:endParaRPr lang="it-IT" sz="1600" b="0" i="0" u="none" dirty="0">
              <a:solidFill>
                <a:schemeClr val="tx1"/>
              </a:solidFill>
              <a:latin typeface="Arial" pitchFamily="34" charset="0"/>
            </a:endParaRPr>
          </a:p>
          <a:p>
            <a:pPr marL="266700" indent="-266700" algn="just">
              <a:buFont typeface="Wingdings" pitchFamily="2" charset="2"/>
              <a:buNone/>
              <a:defRPr/>
            </a:pPr>
            <a:r>
              <a:rPr lang="it-IT" sz="1600" i="0" u="none" dirty="0">
                <a:solidFill>
                  <a:schemeClr val="tx1"/>
                </a:solidFill>
                <a:latin typeface="Arial" pitchFamily="34" charset="0"/>
              </a:rPr>
              <a:t>	</a:t>
            </a:r>
            <a:r>
              <a:rPr lang="it-IT" sz="1600" i="0" dirty="0">
                <a:solidFill>
                  <a:schemeClr val="tx1"/>
                </a:solidFill>
                <a:latin typeface="Arial" pitchFamily="34" charset="0"/>
              </a:rPr>
              <a:t>CIRCOLARE MEF DEL 11 10 2010</a:t>
            </a:r>
          </a:p>
          <a:p>
            <a:pPr marL="266700" indent="-266700" algn="just">
              <a:buFont typeface="Wingdings" pitchFamily="2" charset="2"/>
              <a:buNone/>
              <a:defRPr/>
            </a:pPr>
            <a:endParaRPr lang="it-IT" sz="1600" i="0" dirty="0">
              <a:solidFill>
                <a:schemeClr val="tx1"/>
              </a:solidFill>
              <a:latin typeface="Arial" pitchFamily="34" charset="0"/>
            </a:endParaRPr>
          </a:p>
          <a:p>
            <a:pPr marL="266700" indent="-266700" algn="just">
              <a:buFont typeface="Wingdings" pitchFamily="2" charset="2"/>
              <a:buNone/>
              <a:defRPr/>
            </a:pPr>
            <a:r>
              <a:rPr lang="it-IT" sz="1600" b="0" i="0" u="none" dirty="0">
                <a:solidFill>
                  <a:schemeClr val="tx1"/>
                </a:solidFill>
                <a:latin typeface="Arial" pitchFamily="34" charset="0"/>
              </a:rPr>
              <a:t>	La segnalazione di un’operazione sospetta è il risultato di un processo valutativo complesso che si basa sulla valutazione di elementi oggettivi dell’operazione (caratteristiche, entità e natura) di profili soggettivi riferiti al soggetto/cliente che richiede o effettua l’operazione e di ogni altra circostanza conosciuta dal soggetto obbligato alla segnalazione in ragione delle funzioni esercitate.</a:t>
            </a:r>
          </a:p>
          <a:p>
            <a:pPr marL="266700" indent="-266700" algn="just">
              <a:buFont typeface="Wingdings" pitchFamily="2" charset="2"/>
              <a:buNone/>
              <a:defRPr/>
            </a:pPr>
            <a:endParaRPr lang="it-IT" sz="1600" b="0" i="0" u="none" dirty="0">
              <a:solidFill>
                <a:schemeClr val="tx1"/>
              </a:solidFill>
              <a:latin typeface="Arial" pitchFamily="34" charset="0"/>
            </a:endParaRPr>
          </a:p>
          <a:p>
            <a:pPr marL="266700" indent="-266700" algn="just">
              <a:buFont typeface="Wingdings" pitchFamily="2" charset="2"/>
              <a:buNone/>
              <a:defRPr/>
            </a:pPr>
            <a:r>
              <a:rPr lang="it-IT" sz="1600" b="0" i="0" u="none" dirty="0">
                <a:solidFill>
                  <a:schemeClr val="tx1"/>
                </a:solidFill>
                <a:latin typeface="Arial" pitchFamily="34" charset="0"/>
              </a:rPr>
              <a:t>	</a:t>
            </a:r>
            <a:r>
              <a:rPr lang="it-IT" sz="1600" i="0" dirty="0">
                <a:solidFill>
                  <a:schemeClr val="tx1"/>
                </a:solidFill>
                <a:latin typeface="Arial" pitchFamily="34" charset="0"/>
              </a:rPr>
              <a:t>La mera ricorrenza dell’indicatore di cui all’art. 41 modificato dal DL 78/2010non è motivo di per sé sufficiente per la segnalazione di operazioni sospette, per la quale rimane quindi indispensabile una valutazione complessiva fondata su una serie di elementi sia di natura oggettiva che soggettiva</a:t>
            </a:r>
          </a:p>
          <a:p>
            <a:pPr marL="457200" indent="-457200" eaLnBrk="0" hangingPunct="0">
              <a:defRPr/>
            </a:pPr>
            <a:endParaRPr lang="it-IT" sz="2000" b="0" i="0" u="none" dirty="0">
              <a:solidFill>
                <a:srgbClr val="000000"/>
              </a:solidFill>
              <a:latin typeface="Arial" pitchFamily="34" charset="0"/>
            </a:endParaRPr>
          </a:p>
          <a:p>
            <a:pPr marL="457200" indent="-457200" eaLnBrk="0" hangingPunct="0">
              <a:defRPr/>
            </a:pPr>
            <a:r>
              <a:rPr lang="it-IT" sz="2000" b="0" i="0" u="none" dirty="0">
                <a:solidFill>
                  <a:srgbClr val="000000"/>
                </a:solidFill>
                <a:latin typeface="Arial" pitchFamily="34" charset="0"/>
              </a:rPr>
              <a:t>	</a:t>
            </a:r>
          </a:p>
        </p:txBody>
      </p:sp>
      <p:sp>
        <p:nvSpPr>
          <p:cNvPr id="46086" name="Text Box 7"/>
          <p:cNvSpPr txBox="1">
            <a:spLocks noChangeArrowheads="1"/>
          </p:cNvSpPr>
          <p:nvPr/>
        </p:nvSpPr>
        <p:spPr bwMode="auto">
          <a:xfrm>
            <a:off x="1028700" y="4116388"/>
            <a:ext cx="7010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endParaRPr lang="it-IT" sz="1600" b="0" i="0" u="none">
              <a:solidFill>
                <a:srgbClr val="003366"/>
              </a:solidFill>
              <a:latin typeface="Arial"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SOS: NOVITA’ 2010-2011</a:t>
            </a:r>
          </a:p>
        </p:txBody>
      </p:sp>
      <p:sp>
        <p:nvSpPr>
          <p:cNvPr id="242694" name="Text Box 6"/>
          <p:cNvSpPr txBox="1">
            <a:spLocks noChangeArrowheads="1"/>
          </p:cNvSpPr>
          <p:nvPr/>
        </p:nvSpPr>
        <p:spPr bwMode="auto">
          <a:xfrm>
            <a:off x="762000" y="1320800"/>
            <a:ext cx="7696200" cy="4708525"/>
          </a:xfrm>
          <a:prstGeom prst="rect">
            <a:avLst/>
          </a:prstGeom>
          <a:noFill/>
          <a:ln w="9525">
            <a:noFill/>
            <a:miter lim="800000"/>
            <a:headEnd/>
            <a:tailEnd/>
          </a:ln>
          <a:effectLst/>
        </p:spPr>
        <p:txBody>
          <a:bodyPr>
            <a:spAutoFit/>
          </a:bodyPr>
          <a:lstStyle/>
          <a:p>
            <a:pPr marL="266700" indent="-266700" algn="just">
              <a:buFont typeface="Wingdings" pitchFamily="2" charset="2"/>
              <a:buNone/>
              <a:defRPr/>
            </a:pPr>
            <a:r>
              <a:rPr lang="it-IT" sz="2000" b="0" i="0" u="none" dirty="0">
                <a:solidFill>
                  <a:schemeClr val="tx1"/>
                </a:solidFill>
                <a:latin typeface="Arial" pitchFamily="34" charset="0"/>
              </a:rPr>
              <a:t>	</a:t>
            </a:r>
            <a:r>
              <a:rPr lang="it-IT" sz="2000" i="0" dirty="0">
                <a:solidFill>
                  <a:schemeClr val="tx1"/>
                </a:solidFill>
                <a:latin typeface="Arial" pitchFamily="34" charset="0"/>
              </a:rPr>
              <a:t>CIRCOLARE MEF DEL 11 10 2010</a:t>
            </a:r>
          </a:p>
          <a:p>
            <a:pPr marL="266700" indent="-266700" algn="just">
              <a:buFont typeface="Wingdings" pitchFamily="2" charset="2"/>
              <a:buNone/>
              <a:defRPr/>
            </a:pPr>
            <a:endParaRPr lang="it-IT" sz="2000" i="0" dirty="0">
              <a:solidFill>
                <a:schemeClr val="tx1"/>
              </a:solidFill>
              <a:latin typeface="Arial" pitchFamily="34" charset="0"/>
            </a:endParaRPr>
          </a:p>
          <a:p>
            <a:pPr marL="266700" indent="-266700" algn="just">
              <a:buFont typeface="Wingdings" pitchFamily="2" charset="2"/>
              <a:buNone/>
              <a:defRPr/>
            </a:pPr>
            <a:r>
              <a:rPr lang="it-IT" sz="2000" b="0" i="0" u="none" dirty="0">
                <a:solidFill>
                  <a:schemeClr val="tx1"/>
                </a:solidFill>
                <a:latin typeface="Arial" pitchFamily="34" charset="0"/>
              </a:rPr>
              <a:t>I soggetti devono:</a:t>
            </a:r>
          </a:p>
          <a:p>
            <a:pPr marL="266700" indent="-266700" algn="just">
              <a:buFont typeface="Wingdings" pitchFamily="2" charset="2"/>
              <a:buNone/>
              <a:defRPr/>
            </a:pPr>
            <a:endParaRPr lang="it-IT" sz="2000" b="0" i="0" u="none" dirty="0">
              <a:solidFill>
                <a:schemeClr val="tx1"/>
              </a:solidFill>
              <a:latin typeface="Arial" pitchFamily="34" charset="0"/>
            </a:endParaRPr>
          </a:p>
          <a:p>
            <a:pPr marL="266700" indent="-266700" algn="just">
              <a:buFont typeface="Wingdings" pitchFamily="2" charset="2"/>
              <a:buAutoNum type="arabicParenR"/>
              <a:defRPr/>
            </a:pPr>
            <a:r>
              <a:rPr lang="it-IT" sz="2000" b="0" i="0" u="none" dirty="0">
                <a:solidFill>
                  <a:schemeClr val="tx1"/>
                </a:solidFill>
                <a:latin typeface="Arial" pitchFamily="34" charset="0"/>
              </a:rPr>
              <a:t>Valutare con attenzione:</a:t>
            </a:r>
          </a:p>
          <a:p>
            <a:pPr marL="266700" indent="-266700" algn="just">
              <a:buFont typeface="Wingdings" pitchFamily="2" charset="2"/>
              <a:buAutoNum type="alphaLcParenR"/>
              <a:defRPr/>
            </a:pPr>
            <a:r>
              <a:rPr lang="it-IT" sz="2000" b="0" i="0" u="none" dirty="0">
                <a:solidFill>
                  <a:schemeClr val="tx1"/>
                </a:solidFill>
                <a:latin typeface="Arial" pitchFamily="34" charset="0"/>
              </a:rPr>
              <a:t>l’operatività in contante della clientela, anche per importi sotto la soglia di 5.000 € quando questa appaia frequentemente e/o ingiustificata alla luce del patrimonio informativo complessivo del segnalante</a:t>
            </a:r>
          </a:p>
          <a:p>
            <a:pPr marL="266700" indent="-266700" algn="just">
              <a:buFont typeface="Wingdings" pitchFamily="2" charset="2"/>
              <a:buAutoNum type="alphaLcParenR"/>
              <a:defRPr/>
            </a:pPr>
            <a:r>
              <a:rPr lang="it-IT" sz="2000" b="0" i="0" u="none" dirty="0">
                <a:solidFill>
                  <a:schemeClr val="tx1"/>
                </a:solidFill>
                <a:latin typeface="Arial" pitchFamily="34" charset="0"/>
              </a:rPr>
              <a:t>Le operazioni di versamento e prelievo di contante effettuate con intermediari finanziari per un importo pari o superiore a 15.000 €</a:t>
            </a:r>
          </a:p>
          <a:p>
            <a:pPr algn="just">
              <a:defRPr/>
            </a:pPr>
            <a:r>
              <a:rPr lang="it-IT" sz="2000" b="0" i="0" u="none" dirty="0">
                <a:solidFill>
                  <a:schemeClr val="tx1"/>
                </a:solidFill>
                <a:latin typeface="Arial" pitchFamily="34" charset="0"/>
              </a:rPr>
              <a:t>2) raffrontare i predetti elementi con il profilo soggettivo del cliente o dell’effettivo beneficiario dell’operazione, al pari di quando per le altre tipologie di indici di anomalia</a:t>
            </a:r>
          </a:p>
        </p:txBody>
      </p:sp>
      <p:sp>
        <p:nvSpPr>
          <p:cNvPr id="47108"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47109"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47110"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47111" name="Text Box 7"/>
          <p:cNvSpPr txBox="1">
            <a:spLocks noChangeArrowheads="1"/>
          </p:cNvSpPr>
          <p:nvPr/>
        </p:nvSpPr>
        <p:spPr bwMode="auto">
          <a:xfrm>
            <a:off x="838200" y="4286250"/>
            <a:ext cx="7010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endParaRPr lang="it-IT" sz="1600" b="0" i="0" u="none">
              <a:solidFill>
                <a:srgbClr val="003366"/>
              </a:solidFill>
              <a:latin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1371600" y="381000"/>
            <a:ext cx="6553200" cy="914400"/>
          </a:xfrm>
        </p:spPr>
        <p:txBody>
          <a:bodyPr/>
          <a:lstStyle/>
          <a:p>
            <a:pPr eaLnBrk="1" hangingPunct="1"/>
            <a:r>
              <a:rPr lang="it-IT" sz="2800" dirty="0" smtClean="0">
                <a:solidFill>
                  <a:schemeClr val="tx1"/>
                </a:solidFill>
                <a:latin typeface="Verdana" pitchFamily="34" charset="0"/>
              </a:rPr>
              <a:t>L</a:t>
            </a:r>
            <a:r>
              <a:rPr lang="it-IT" sz="2800" dirty="0" smtClean="0">
                <a:solidFill>
                  <a:schemeClr val="tx1"/>
                </a:solidFill>
                <a:latin typeface="Comic Sans MS" pitchFamily="66" charset="0"/>
              </a:rPr>
              <a:t>’</a:t>
            </a:r>
            <a:r>
              <a:rPr lang="it-IT" sz="2800" dirty="0" smtClean="0">
                <a:solidFill>
                  <a:schemeClr val="tx1"/>
                </a:solidFill>
                <a:latin typeface="Verdana" pitchFamily="34" charset="0"/>
              </a:rPr>
              <a:t>OBBLIGO:</a:t>
            </a:r>
            <a:br>
              <a:rPr lang="it-IT" sz="2800" dirty="0" smtClean="0">
                <a:solidFill>
                  <a:schemeClr val="tx1"/>
                </a:solidFill>
                <a:latin typeface="Verdana" pitchFamily="34" charset="0"/>
              </a:rPr>
            </a:br>
            <a:r>
              <a:rPr lang="it-IT" sz="2800" dirty="0" smtClean="0">
                <a:solidFill>
                  <a:schemeClr val="tx1"/>
                </a:solidFill>
                <a:latin typeface="Verdana" pitchFamily="34" charset="0"/>
              </a:rPr>
              <a:t>INDIVIDUAZIONE DELL’OPERAZIONE SOSPETTA</a:t>
            </a:r>
          </a:p>
        </p:txBody>
      </p:sp>
      <p:sp>
        <p:nvSpPr>
          <p:cNvPr id="240646"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dirty="0">
              <a:solidFill>
                <a:srgbClr val="FF0000"/>
              </a:solidFill>
              <a:latin typeface="Arial" pitchFamily="34" charset="0"/>
            </a:endParaRPr>
          </a:p>
          <a:p>
            <a:pPr algn="ctr">
              <a:spcBef>
                <a:spcPct val="50000"/>
              </a:spcBef>
              <a:defRPr/>
            </a:pPr>
            <a:endParaRPr lang="it-IT" sz="3600" dirty="0">
              <a:solidFill>
                <a:srgbClr val="003366"/>
              </a:solidFill>
              <a:effectLst>
                <a:outerShdw blurRad="38100" dist="38100" dir="2700000" algn="tl">
                  <a:srgbClr val="C0C0C0"/>
                </a:outerShdw>
              </a:effectLst>
            </a:endParaRPr>
          </a:p>
          <a:p>
            <a:pPr algn="ctr">
              <a:spcBef>
                <a:spcPct val="50000"/>
              </a:spcBef>
              <a:defRPr/>
            </a:pPr>
            <a:endParaRPr lang="it-IT" sz="3600" i="0" dirty="0">
              <a:solidFill>
                <a:srgbClr val="003366"/>
              </a:solidFill>
            </a:endParaRPr>
          </a:p>
        </p:txBody>
      </p:sp>
      <p:sp>
        <p:nvSpPr>
          <p:cNvPr id="717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717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7174" name="Rectangle 10"/>
          <p:cNvSpPr>
            <a:spLocks noChangeArrowheads="1"/>
          </p:cNvSpPr>
          <p:nvPr/>
        </p:nvSpPr>
        <p:spPr bwMode="auto">
          <a:xfrm>
            <a:off x="457200" y="1676400"/>
            <a:ext cx="800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r>
              <a:rPr lang="it-IT" sz="2000" b="0" i="0" u="none">
                <a:solidFill>
                  <a:srgbClr val="000000"/>
                </a:solidFill>
                <a:latin typeface="Arial" pitchFamily="34" charset="0"/>
              </a:rPr>
              <a:t>	</a:t>
            </a:r>
          </a:p>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7175" name="Text Box 7"/>
          <p:cNvSpPr txBox="1">
            <a:spLocks noChangeArrowheads="1"/>
          </p:cNvSpPr>
          <p:nvPr/>
        </p:nvSpPr>
        <p:spPr bwMode="auto">
          <a:xfrm>
            <a:off x="910208" y="1556792"/>
            <a:ext cx="72390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2000" b="0" i="0" u="none" dirty="0" smtClean="0">
                <a:solidFill>
                  <a:srgbClr val="003366"/>
                </a:solidFill>
                <a:latin typeface="Arial" pitchFamily="34" charset="0"/>
              </a:rPr>
              <a:t>L’obbligo di segnalazione di operazione sospetta è il risultato di un processo cognitivo complesso che si basa sulla valutazione dei connotati oggettivi dell’operazione (caratteristiche, entità, natura), dei profili soggettivi del cliente (capacità economica ed attività svolta) e di ogni altra circostanza conosciuta dall’intermediario in ragione delle funzioni esercitate, sulla scorta delle indicazioni di cui al Decalogo</a:t>
            </a:r>
            <a:endParaRPr lang="it-IT" sz="2000" b="0" i="0" u="none" dirty="0">
              <a:solidFill>
                <a:srgbClr val="003366"/>
              </a:solidFill>
              <a:latin typeface="Arial" pitchFamily="34" charset="0"/>
            </a:endParaRPr>
          </a:p>
        </p:txBody>
      </p:sp>
    </p:spTree>
    <p:extLst>
      <p:ext uri="{BB962C8B-B14F-4D97-AF65-F5344CB8AC3E}">
        <p14:creationId xmlns:p14="http://schemas.microsoft.com/office/powerpoint/2010/main" val="278637226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SOS: TUTELA DELLA RISERVATEZZA</a:t>
            </a:r>
          </a:p>
        </p:txBody>
      </p:sp>
      <p:sp>
        <p:nvSpPr>
          <p:cNvPr id="48131" name="Text Box 6"/>
          <p:cNvSpPr txBox="1">
            <a:spLocks noChangeArrowheads="1"/>
          </p:cNvSpPr>
          <p:nvPr/>
        </p:nvSpPr>
        <p:spPr bwMode="auto">
          <a:xfrm>
            <a:off x="762000" y="1320800"/>
            <a:ext cx="7696200" cy="393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eaLnBrk="1" hangingPunct="1">
              <a:spcBef>
                <a:spcPct val="50000"/>
              </a:spcBef>
            </a:pPr>
            <a:r>
              <a:rPr lang="it-IT" sz="2000" b="0" i="0" u="none">
                <a:solidFill>
                  <a:schemeClr val="tx1"/>
                </a:solidFill>
                <a:latin typeface="Arial" pitchFamily="34" charset="0"/>
              </a:rPr>
              <a:t>Tutela della riservatezza:</a:t>
            </a:r>
          </a:p>
          <a:p>
            <a:pPr eaLnBrk="1" hangingPunct="1">
              <a:spcBef>
                <a:spcPct val="50000"/>
              </a:spcBef>
            </a:pPr>
            <a:r>
              <a:rPr lang="it-IT" sz="2000" b="0" i="0" u="none">
                <a:solidFill>
                  <a:schemeClr val="tx1"/>
                </a:solidFill>
                <a:latin typeface="Arial" pitchFamily="34" charset="0"/>
              </a:rPr>
              <a:t>	del nominativo del soggetto che ha effettuato 	la</a:t>
            </a:r>
            <a:r>
              <a:rPr lang="it-IT" sz="2000" b="0" i="0" u="none">
                <a:latin typeface="Arial" pitchFamily="34" charset="0"/>
              </a:rPr>
              <a:t> 	</a:t>
            </a:r>
            <a:r>
              <a:rPr lang="it-IT" sz="2000" b="0" i="0" u="none">
                <a:solidFill>
                  <a:schemeClr val="tx1"/>
                </a:solidFill>
                <a:latin typeface="Arial" pitchFamily="34" charset="0"/>
              </a:rPr>
              <a:t>segnalazione (singolo dipendente/intermediario)</a:t>
            </a:r>
          </a:p>
          <a:p>
            <a:pPr eaLnBrk="1" hangingPunct="1">
              <a:spcBef>
                <a:spcPct val="50000"/>
              </a:spcBef>
            </a:pPr>
            <a:r>
              <a:rPr lang="it-IT" sz="2000" b="0" i="0" u="none">
                <a:solidFill>
                  <a:schemeClr val="tx1"/>
                </a:solidFill>
                <a:latin typeface="Arial" pitchFamily="34" charset="0"/>
              </a:rPr>
              <a:t>	del nominativo del soggetto segnalato</a:t>
            </a:r>
          </a:p>
          <a:p>
            <a:pPr eaLnBrk="1" hangingPunct="1">
              <a:spcBef>
                <a:spcPct val="50000"/>
              </a:spcBef>
            </a:pPr>
            <a:endParaRPr lang="it-IT" sz="2000" b="0" i="0" u="none">
              <a:solidFill>
                <a:schemeClr val="tx1"/>
              </a:solidFill>
              <a:latin typeface="Arial" pitchFamily="34" charset="0"/>
            </a:endParaRPr>
          </a:p>
          <a:p>
            <a:pPr eaLnBrk="1" hangingPunct="1">
              <a:spcBef>
                <a:spcPct val="50000"/>
              </a:spcBef>
            </a:pPr>
            <a:r>
              <a:rPr lang="it-IT" sz="2000" b="0" i="0" u="none">
                <a:solidFill>
                  <a:schemeClr val="tx1"/>
                </a:solidFill>
                <a:latin typeface="Arial" pitchFamily="34" charset="0"/>
              </a:rPr>
              <a:t>Art. 46 Divieto di comunicazione </a:t>
            </a:r>
          </a:p>
          <a:p>
            <a:pPr algn="just" eaLnBrk="1" hangingPunct="1">
              <a:spcBef>
                <a:spcPct val="50000"/>
              </a:spcBef>
            </a:pPr>
            <a:r>
              <a:rPr lang="it-IT" sz="2000" b="0" u="none">
                <a:solidFill>
                  <a:schemeClr val="tx1"/>
                </a:solidFill>
                <a:latin typeface="Arial" pitchFamily="34" charset="0"/>
              </a:rPr>
              <a:t>È fatto divieto ai soggetti tenuti alle segnalazioni di cui all'articolo 41 e a chiunque ne sia comunque a conoscenza di dare comunicazione dell'avvenuta segnalazione fuori dai casi previsti dal presente decreto.</a:t>
            </a:r>
          </a:p>
        </p:txBody>
      </p:sp>
      <p:sp>
        <p:nvSpPr>
          <p:cNvPr id="4813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4813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48134"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48135" name="Text Box 7"/>
          <p:cNvSpPr txBox="1">
            <a:spLocks noChangeArrowheads="1"/>
          </p:cNvSpPr>
          <p:nvPr/>
        </p:nvSpPr>
        <p:spPr bwMode="auto">
          <a:xfrm>
            <a:off x="838200" y="4286250"/>
            <a:ext cx="7010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endParaRPr lang="it-IT" sz="1600" b="0" i="0" u="none">
              <a:solidFill>
                <a:srgbClr val="003366"/>
              </a:solidFill>
              <a:latin typeface="Arial" pitchFamily="34" charset="0"/>
            </a:endParaRPr>
          </a:p>
        </p:txBody>
      </p:sp>
      <p:sp>
        <p:nvSpPr>
          <p:cNvPr id="48136" name="AutoShape 12"/>
          <p:cNvSpPr>
            <a:spLocks noChangeArrowheads="1"/>
          </p:cNvSpPr>
          <p:nvPr/>
        </p:nvSpPr>
        <p:spPr bwMode="auto">
          <a:xfrm>
            <a:off x="838200" y="1916113"/>
            <a:ext cx="685800" cy="358775"/>
          </a:xfrm>
          <a:prstGeom prst="rightArrow">
            <a:avLst>
              <a:gd name="adj1" fmla="val 50000"/>
              <a:gd name="adj2" fmla="val 95584"/>
            </a:avLst>
          </a:prstGeom>
          <a:solidFill>
            <a:srgbClr val="0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it-IT"/>
          </a:p>
        </p:txBody>
      </p:sp>
      <p:sp>
        <p:nvSpPr>
          <p:cNvPr id="48137" name="AutoShape 12"/>
          <p:cNvSpPr>
            <a:spLocks noChangeArrowheads="1"/>
          </p:cNvSpPr>
          <p:nvPr/>
        </p:nvSpPr>
        <p:spPr bwMode="auto">
          <a:xfrm>
            <a:off x="900113" y="2565400"/>
            <a:ext cx="685800" cy="358775"/>
          </a:xfrm>
          <a:prstGeom prst="rightArrow">
            <a:avLst>
              <a:gd name="adj1" fmla="val 50000"/>
              <a:gd name="adj2" fmla="val 95584"/>
            </a:avLst>
          </a:prstGeom>
          <a:solidFill>
            <a:srgbClr val="0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it-IT"/>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a:xfrm>
            <a:off x="914400" y="304800"/>
            <a:ext cx="7239000" cy="914400"/>
          </a:xfrm>
        </p:spPr>
        <p:txBody>
          <a:bodyPr/>
          <a:lstStyle/>
          <a:p>
            <a:pPr eaLnBrk="1" hangingPunct="1"/>
            <a:r>
              <a:rPr lang="it-IT" sz="2800" smtClean="0">
                <a:solidFill>
                  <a:schemeClr val="tx1"/>
                </a:solidFill>
                <a:latin typeface="Verdana" pitchFamily="34" charset="0"/>
              </a:rPr>
              <a:t>SOS: TUTELA DELLA RISERVATEZZA</a:t>
            </a:r>
          </a:p>
        </p:txBody>
      </p:sp>
      <p:sp>
        <p:nvSpPr>
          <p:cNvPr id="49155" name="Text Box 6"/>
          <p:cNvSpPr txBox="1">
            <a:spLocks noChangeArrowheads="1"/>
          </p:cNvSpPr>
          <p:nvPr/>
        </p:nvSpPr>
        <p:spPr bwMode="auto">
          <a:xfrm>
            <a:off x="685800" y="1676400"/>
            <a:ext cx="76962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buFontTx/>
              <a:buChar char="•"/>
            </a:pPr>
            <a:r>
              <a:rPr lang="it-IT" sz="2000" b="0" i="0" u="none">
                <a:solidFill>
                  <a:schemeClr val="tx1"/>
                </a:solidFill>
                <a:latin typeface="Arial" pitchFamily="34" charset="0"/>
              </a:rPr>
              <a:t> Violazione del divieto di comunicazione dell’avvenuta segnalazione di operazione sospetta: </a:t>
            </a:r>
          </a:p>
          <a:p>
            <a:pPr algn="just" eaLnBrk="1" hangingPunct="1">
              <a:spcBef>
                <a:spcPct val="50000"/>
              </a:spcBef>
              <a:buFontTx/>
              <a:buChar char="•"/>
            </a:pPr>
            <a:endParaRPr lang="it-IT" sz="2000" b="0" i="0" u="none">
              <a:solidFill>
                <a:schemeClr val="tx1"/>
              </a:solidFill>
              <a:latin typeface="Arial" pitchFamily="34" charset="0"/>
            </a:endParaRPr>
          </a:p>
          <a:p>
            <a:pPr algn="just" eaLnBrk="1" hangingPunct="1">
              <a:spcBef>
                <a:spcPct val="50000"/>
              </a:spcBef>
            </a:pPr>
            <a:r>
              <a:rPr lang="it-IT" sz="2000" b="0" i="0" u="none">
                <a:solidFill>
                  <a:schemeClr val="tx1"/>
                </a:solidFill>
                <a:latin typeface="Arial" pitchFamily="34" charset="0"/>
              </a:rPr>
              <a:t>	</a:t>
            </a:r>
            <a:r>
              <a:rPr lang="it-IT" sz="2000" i="0" u="none">
                <a:solidFill>
                  <a:schemeClr val="tx1"/>
                </a:solidFill>
                <a:latin typeface="Arial" pitchFamily="34" charset="0"/>
              </a:rPr>
              <a:t>arresto di 6 mesi/1 anno o ammenda da 5.000/50.000</a:t>
            </a:r>
            <a:r>
              <a:rPr lang="it-IT" sz="2000" b="0" i="0" u="none">
                <a:solidFill>
                  <a:schemeClr val="tx1"/>
                </a:solidFill>
                <a:latin typeface="Arial" pitchFamily="34" charset="0"/>
              </a:rPr>
              <a:t> €</a:t>
            </a:r>
          </a:p>
          <a:p>
            <a:pPr algn="just" eaLnBrk="1" hangingPunct="1">
              <a:spcBef>
                <a:spcPct val="50000"/>
              </a:spcBef>
            </a:pPr>
            <a:r>
              <a:rPr lang="it-IT" sz="2000" b="0" i="0" u="none">
                <a:solidFill>
                  <a:schemeClr val="tx1"/>
                </a:solidFill>
                <a:latin typeface="Arial" pitchFamily="34" charset="0"/>
              </a:rPr>
              <a:t> </a:t>
            </a:r>
          </a:p>
          <a:p>
            <a:pPr algn="just" eaLnBrk="1" hangingPunct="1">
              <a:spcBef>
                <a:spcPct val="50000"/>
              </a:spcBef>
              <a:buFontTx/>
              <a:buChar char="•"/>
            </a:pPr>
            <a:r>
              <a:rPr lang="it-IT" sz="2000" b="0" i="0" u="none">
                <a:solidFill>
                  <a:schemeClr val="tx1"/>
                </a:solidFill>
                <a:latin typeface="Arial" pitchFamily="34" charset="0"/>
              </a:rPr>
              <a:t> Mancata segnalazione operazione sospetta:</a:t>
            </a:r>
          </a:p>
          <a:p>
            <a:pPr algn="just" eaLnBrk="1" hangingPunct="1">
              <a:spcBef>
                <a:spcPct val="50000"/>
              </a:spcBef>
              <a:buFontTx/>
              <a:buChar char="•"/>
            </a:pPr>
            <a:endParaRPr lang="it-IT" sz="2000" b="0" i="0" u="none">
              <a:solidFill>
                <a:schemeClr val="tx1"/>
              </a:solidFill>
              <a:latin typeface="Arial" pitchFamily="34" charset="0"/>
            </a:endParaRPr>
          </a:p>
          <a:p>
            <a:pPr algn="just" eaLnBrk="1" hangingPunct="1">
              <a:spcBef>
                <a:spcPct val="50000"/>
              </a:spcBef>
            </a:pPr>
            <a:r>
              <a:rPr lang="it-IT" sz="2000" b="0" i="0" u="none">
                <a:solidFill>
                  <a:schemeClr val="tx1"/>
                </a:solidFill>
                <a:latin typeface="Arial" pitchFamily="34" charset="0"/>
              </a:rPr>
              <a:t>	 </a:t>
            </a:r>
            <a:r>
              <a:rPr lang="it-IT" sz="2000" i="0" u="none">
                <a:solidFill>
                  <a:schemeClr val="tx1"/>
                </a:solidFill>
                <a:latin typeface="Arial" pitchFamily="34" charset="0"/>
              </a:rPr>
              <a:t>fino al 40% dell’importo dell’operazione non segnalata</a:t>
            </a:r>
            <a:r>
              <a:rPr lang="it-IT" sz="2000">
                <a:solidFill>
                  <a:schemeClr val="tx1"/>
                </a:solidFill>
                <a:latin typeface="Arial" pitchFamily="34" charset="0"/>
              </a:rPr>
              <a:t> </a:t>
            </a:r>
          </a:p>
        </p:txBody>
      </p:sp>
      <p:sp>
        <p:nvSpPr>
          <p:cNvPr id="49156"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49157"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49158" name="Rectangle 10"/>
          <p:cNvSpPr>
            <a:spLocks noChangeArrowheads="1"/>
          </p:cNvSpPr>
          <p:nvPr/>
        </p:nvSpPr>
        <p:spPr bwMode="auto">
          <a:xfrm>
            <a:off x="457200" y="1676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49159" name="Text Box 7"/>
          <p:cNvSpPr txBox="1">
            <a:spLocks noChangeArrowheads="1"/>
          </p:cNvSpPr>
          <p:nvPr/>
        </p:nvSpPr>
        <p:spPr bwMode="auto">
          <a:xfrm>
            <a:off x="838200" y="4286250"/>
            <a:ext cx="7010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endParaRPr lang="it-IT" sz="1600" b="0" i="0" u="none">
              <a:solidFill>
                <a:srgbClr val="003366"/>
              </a:solidFill>
              <a:latin typeface="Arial" pitchFamily="34" charset="0"/>
            </a:endParaRPr>
          </a:p>
        </p:txBody>
      </p:sp>
      <p:sp>
        <p:nvSpPr>
          <p:cNvPr id="49160" name="AutoShape 12"/>
          <p:cNvSpPr>
            <a:spLocks noChangeArrowheads="1"/>
          </p:cNvSpPr>
          <p:nvPr/>
        </p:nvSpPr>
        <p:spPr bwMode="auto">
          <a:xfrm>
            <a:off x="838200" y="2928938"/>
            <a:ext cx="685800" cy="358775"/>
          </a:xfrm>
          <a:prstGeom prst="rightArrow">
            <a:avLst>
              <a:gd name="adj1" fmla="val 50000"/>
              <a:gd name="adj2" fmla="val 95584"/>
            </a:avLst>
          </a:prstGeom>
          <a:solidFill>
            <a:srgbClr val="0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it-IT"/>
          </a:p>
        </p:txBody>
      </p:sp>
      <p:sp>
        <p:nvSpPr>
          <p:cNvPr id="49161" name="AutoShape 12"/>
          <p:cNvSpPr>
            <a:spLocks noChangeArrowheads="1"/>
          </p:cNvSpPr>
          <p:nvPr/>
        </p:nvSpPr>
        <p:spPr bwMode="auto">
          <a:xfrm>
            <a:off x="893763" y="4656138"/>
            <a:ext cx="685800" cy="358775"/>
          </a:xfrm>
          <a:prstGeom prst="rightArrow">
            <a:avLst>
              <a:gd name="adj1" fmla="val 50000"/>
              <a:gd name="adj2" fmla="val 95584"/>
            </a:avLst>
          </a:prstGeom>
          <a:solidFill>
            <a:srgbClr val="0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it-IT"/>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752600" y="381000"/>
            <a:ext cx="6553200" cy="914400"/>
          </a:xfrm>
        </p:spPr>
        <p:txBody>
          <a:bodyPr/>
          <a:lstStyle/>
          <a:p>
            <a:pPr eaLnBrk="1" hangingPunct="1"/>
            <a:r>
              <a:rPr lang="it-IT" sz="2800" smtClean="0">
                <a:solidFill>
                  <a:schemeClr val="tx1"/>
                </a:solidFill>
                <a:latin typeface="Verdana" pitchFamily="34" charset="0"/>
              </a:rPr>
              <a:t>CORTE DI CASSAZIONE E S.O.S</a:t>
            </a:r>
            <a:r>
              <a:rPr lang="it-IT" sz="2800" b="0" smtClean="0">
                <a:solidFill>
                  <a:schemeClr val="tx1"/>
                </a:solidFill>
                <a:latin typeface="Verdana" pitchFamily="34" charset="0"/>
              </a:rPr>
              <a:t>.</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50180"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50181"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50182" name="Rectangle 10"/>
          <p:cNvSpPr>
            <a:spLocks noChangeArrowheads="1"/>
          </p:cNvSpPr>
          <p:nvPr/>
        </p:nvSpPr>
        <p:spPr bwMode="auto">
          <a:xfrm>
            <a:off x="457200" y="1676400"/>
            <a:ext cx="800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p:txBody>
      </p:sp>
      <p:sp>
        <p:nvSpPr>
          <p:cNvPr id="50183" name="Text Box 7"/>
          <p:cNvSpPr txBox="1">
            <a:spLocks noChangeArrowheads="1"/>
          </p:cNvSpPr>
          <p:nvPr/>
        </p:nvSpPr>
        <p:spPr bwMode="auto">
          <a:xfrm>
            <a:off x="381000" y="1752600"/>
            <a:ext cx="8382000"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1800" b="0" i="0" u="none">
                <a:solidFill>
                  <a:srgbClr val="003366"/>
                </a:solidFill>
                <a:latin typeface="Arial" pitchFamily="34" charset="0"/>
              </a:rPr>
              <a:t>La corte di Cassazione, con sentenza del 30 0ttobre 2009 conferma la sanzione comminata ad una banca per “</a:t>
            </a:r>
            <a:r>
              <a:rPr lang="it-IT" sz="1800" b="0" i="0">
                <a:solidFill>
                  <a:srgbClr val="003366"/>
                </a:solidFill>
                <a:latin typeface="Arial" pitchFamily="34" charset="0"/>
              </a:rPr>
              <a:t>omessa segnalazione di operazione sospetta</a:t>
            </a:r>
            <a:r>
              <a:rPr lang="it-IT" sz="1800" b="0" i="0" u="none">
                <a:solidFill>
                  <a:srgbClr val="003366"/>
                </a:solidFill>
                <a:latin typeface="Arial" pitchFamily="34" charset="0"/>
              </a:rPr>
              <a:t>”:</a:t>
            </a:r>
            <a:r>
              <a:rPr lang="it-IT" sz="1800" b="0" i="0" u="none">
                <a:solidFill>
                  <a:srgbClr val="FF3300"/>
                </a:solidFill>
                <a:latin typeface="Arial" pitchFamily="34" charset="0"/>
              </a:rPr>
              <a:t> </a:t>
            </a:r>
          </a:p>
          <a:p>
            <a:pPr algn="just" eaLnBrk="1" hangingPunct="1">
              <a:spcBef>
                <a:spcPct val="50000"/>
              </a:spcBef>
            </a:pPr>
            <a:r>
              <a:rPr lang="it-IT" sz="1800" b="0" i="0">
                <a:solidFill>
                  <a:srgbClr val="003366"/>
                </a:solidFill>
                <a:latin typeface="Arial" pitchFamily="34" charset="0"/>
              </a:rPr>
              <a:t>Fattispecie:</a:t>
            </a:r>
            <a:r>
              <a:rPr lang="it-IT" sz="1800" b="0" i="0" u="none">
                <a:solidFill>
                  <a:srgbClr val="003366"/>
                </a:solidFill>
                <a:latin typeface="Arial" pitchFamily="34" charset="0"/>
              </a:rPr>
              <a:t> versamento, anche da parte di soggetti non titolari di conto corrente presso la stessa dipendenza bancaria, di rilevanti somme di denaro in modo frazionato e parzialmente in contanti</a:t>
            </a:r>
          </a:p>
          <a:p>
            <a:pPr algn="just" eaLnBrk="1" hangingPunct="1">
              <a:spcBef>
                <a:spcPct val="50000"/>
              </a:spcBef>
            </a:pPr>
            <a:r>
              <a:rPr lang="it-IT" sz="1800" b="0" i="0">
                <a:solidFill>
                  <a:srgbClr val="003366"/>
                </a:solidFill>
                <a:latin typeface="Arial" pitchFamily="34" charset="0"/>
              </a:rPr>
              <a:t>Principio:</a:t>
            </a:r>
            <a:r>
              <a:rPr lang="it-IT" sz="1800" b="0" i="0" u="none">
                <a:solidFill>
                  <a:srgbClr val="003366"/>
                </a:solidFill>
                <a:latin typeface="Arial" pitchFamily="34" charset="0"/>
              </a:rPr>
              <a:t> “il personale bancario è tenuto a collaborare attivamente nella lotta al riciclaggio, </a:t>
            </a:r>
            <a:r>
              <a:rPr lang="it-IT" sz="1800" b="0" i="0">
                <a:solidFill>
                  <a:srgbClr val="003366"/>
                </a:solidFill>
                <a:latin typeface="Arial" pitchFamily="34" charset="0"/>
              </a:rPr>
              <a:t>segnalando qualunque operazione sospetta nel senso che solo l’assoluta certezza circa la regolarità delle operazioni effettuate potrebbe essere al limite suscettibile di escludere l’obbligo di segnalazione.</a:t>
            </a:r>
          </a:p>
          <a:p>
            <a:pPr algn="just" eaLnBrk="1" hangingPunct="1">
              <a:spcBef>
                <a:spcPct val="50000"/>
              </a:spcBef>
            </a:pPr>
            <a:r>
              <a:rPr lang="it-IT" sz="1800" b="0" i="0" u="none">
                <a:solidFill>
                  <a:srgbClr val="003366"/>
                </a:solidFill>
                <a:latin typeface="Arial" pitchFamily="34" charset="0"/>
              </a:rPr>
              <a:t>In sostanza, anche </a:t>
            </a:r>
            <a:r>
              <a:rPr lang="it-IT" sz="1800" b="0" i="0">
                <a:solidFill>
                  <a:srgbClr val="003366"/>
                </a:solidFill>
                <a:latin typeface="Arial" pitchFamily="34" charset="0"/>
              </a:rPr>
              <a:t>solo un sospetto o la presenza di una minima anomalia fa scattare l’obbligo di segnalazione, </a:t>
            </a:r>
            <a:r>
              <a:rPr lang="it-IT" sz="1800" b="0" i="0" u="none">
                <a:solidFill>
                  <a:srgbClr val="003366"/>
                </a:solidFill>
                <a:latin typeface="Arial" pitchFamily="34" charset="0"/>
              </a:rPr>
              <a:t>almeno dall’operatore che gestisce l’operazione al responsabile della filiale (esclusione della segnalazione tramite formalizzazione scritta delle motivazione giustificative della decisione)</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idx="4294967295"/>
          </p:nvPr>
        </p:nvSpPr>
        <p:spPr>
          <a:xfrm>
            <a:off x="762000" y="381000"/>
            <a:ext cx="8229600" cy="1031875"/>
          </a:xfrm>
        </p:spPr>
        <p:txBody>
          <a:bodyPr/>
          <a:lstStyle/>
          <a:p>
            <a:r>
              <a:rPr lang="it-IT" sz="1600" smtClean="0">
                <a:solidFill>
                  <a:schemeClr val="tx1"/>
                </a:solidFill>
                <a:latin typeface="Verdana" pitchFamily="34" charset="0"/>
              </a:rPr>
              <a:t>QUALCHE NUMERO Bollettino UIF 1 </a:t>
            </a:r>
            <a:r>
              <a:rPr lang="it-IT" sz="1600" i="1" smtClean="0">
                <a:solidFill>
                  <a:schemeClr val="tx1"/>
                </a:solidFill>
                <a:latin typeface="Verdana" pitchFamily="34" charset="0"/>
              </a:rPr>
              <a:t> semestre 2011 </a:t>
            </a: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69636"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69637"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69638" name="Rectangle 10"/>
          <p:cNvSpPr>
            <a:spLocks noChangeArrowheads="1"/>
          </p:cNvSpPr>
          <p:nvPr/>
        </p:nvSpPr>
        <p:spPr bwMode="auto">
          <a:xfrm>
            <a:off x="457200" y="1676400"/>
            <a:ext cx="800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p:txBody>
      </p:sp>
      <p:pic>
        <p:nvPicPr>
          <p:cNvPr id="6963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052513"/>
            <a:ext cx="8713787" cy="554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a:xfrm>
            <a:off x="457200" y="304800"/>
            <a:ext cx="8229600" cy="914400"/>
          </a:xfrm>
        </p:spPr>
        <p:txBody>
          <a:bodyPr/>
          <a:lstStyle/>
          <a:p>
            <a:r>
              <a:rPr lang="it-IT" sz="1800" smtClean="0">
                <a:solidFill>
                  <a:schemeClr val="tx1"/>
                </a:solidFill>
                <a:latin typeface="Verdana" pitchFamily="34" charset="0"/>
              </a:rPr>
              <a:t>QUALCHE NUMERO Bollettino UIF 1 </a:t>
            </a:r>
            <a:r>
              <a:rPr lang="it-IT" sz="1800" i="1" smtClean="0">
                <a:solidFill>
                  <a:schemeClr val="tx1"/>
                </a:solidFill>
                <a:latin typeface="Verdana" pitchFamily="34" charset="0"/>
              </a:rPr>
              <a:t> semestre 2011 </a:t>
            </a:r>
            <a:endParaRPr lang="it-IT" sz="1800" b="0" i="1" smtClean="0">
              <a:solidFill>
                <a:schemeClr val="tx1"/>
              </a:solidFill>
              <a:latin typeface="Verdana" pitchFamily="34" charset="0"/>
            </a:endParaRP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70660"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70661"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70662" name="Rectangle 10"/>
          <p:cNvSpPr>
            <a:spLocks noChangeArrowheads="1"/>
          </p:cNvSpPr>
          <p:nvPr/>
        </p:nvSpPr>
        <p:spPr bwMode="auto">
          <a:xfrm>
            <a:off x="457200" y="1676400"/>
            <a:ext cx="800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p:txBody>
      </p:sp>
      <p:pic>
        <p:nvPicPr>
          <p:cNvPr id="70663"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1390650"/>
            <a:ext cx="6567487"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71683"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71684"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71685" name="Rectangle 10"/>
          <p:cNvSpPr>
            <a:spLocks noChangeArrowheads="1"/>
          </p:cNvSpPr>
          <p:nvPr/>
        </p:nvSpPr>
        <p:spPr bwMode="auto">
          <a:xfrm>
            <a:off x="457200" y="1676400"/>
            <a:ext cx="800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p:txBody>
      </p:sp>
      <p:sp>
        <p:nvSpPr>
          <p:cNvPr id="71686" name="Text Box 7"/>
          <p:cNvSpPr txBox="1">
            <a:spLocks noChangeArrowheads="1"/>
          </p:cNvSpPr>
          <p:nvPr/>
        </p:nvSpPr>
        <p:spPr bwMode="auto">
          <a:xfrm>
            <a:off x="2133600" y="4114800"/>
            <a:ext cx="411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eaLnBrk="1" hangingPunct="1">
              <a:spcBef>
                <a:spcPct val="50000"/>
              </a:spcBef>
            </a:pPr>
            <a:endParaRPr lang="it-IT"/>
          </a:p>
        </p:txBody>
      </p:sp>
      <p:pic>
        <p:nvPicPr>
          <p:cNvPr id="71687"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88913"/>
            <a:ext cx="8353425" cy="640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a:xfrm>
            <a:off x="685800" y="381000"/>
            <a:ext cx="8153400" cy="914400"/>
          </a:xfrm>
        </p:spPr>
        <p:txBody>
          <a:bodyPr/>
          <a:lstStyle/>
          <a:p>
            <a:r>
              <a:rPr lang="it-IT" sz="1800" smtClean="0">
                <a:solidFill>
                  <a:schemeClr val="tx1"/>
                </a:solidFill>
                <a:latin typeface="Verdana" pitchFamily="34" charset="0"/>
              </a:rPr>
              <a:t>QUALCHE NUMERO Bollettino UIF 1 </a:t>
            </a:r>
            <a:r>
              <a:rPr lang="it-IT" sz="1800" i="1" smtClean="0">
                <a:solidFill>
                  <a:schemeClr val="tx1"/>
                </a:solidFill>
                <a:latin typeface="Verdana" pitchFamily="34" charset="0"/>
              </a:rPr>
              <a:t> semestre 2011 </a:t>
            </a:r>
            <a:endParaRPr lang="it-IT" sz="1800" b="0" i="1" smtClean="0">
              <a:solidFill>
                <a:schemeClr val="tx1"/>
              </a:solidFill>
              <a:latin typeface="Verdana" pitchFamily="34" charset="0"/>
            </a:endParaRPr>
          </a:p>
        </p:txBody>
      </p:sp>
      <p:sp>
        <p:nvSpPr>
          <p:cNvPr id="242694"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72708"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72709"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72710" name="Rectangle 10"/>
          <p:cNvSpPr>
            <a:spLocks noChangeArrowheads="1"/>
          </p:cNvSpPr>
          <p:nvPr/>
        </p:nvSpPr>
        <p:spPr bwMode="auto">
          <a:xfrm>
            <a:off x="457200" y="1676400"/>
            <a:ext cx="800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a:p>
            <a:pPr marL="457200" indent="-457200" eaLnBrk="0" hangingPunct="0"/>
            <a:r>
              <a:rPr lang="it-IT" sz="2000" b="0" i="0" u="none">
                <a:solidFill>
                  <a:srgbClr val="000000"/>
                </a:solidFill>
                <a:latin typeface="Arial" pitchFamily="34" charset="0"/>
              </a:rPr>
              <a:t>	</a:t>
            </a:r>
          </a:p>
        </p:txBody>
      </p:sp>
      <p:pic>
        <p:nvPicPr>
          <p:cNvPr id="72711"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413" y="3662363"/>
            <a:ext cx="8567737" cy="271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2"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413" y="1196975"/>
            <a:ext cx="8640762" cy="212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8" name="Text Box 1030"/>
          <p:cNvSpPr txBox="1">
            <a:spLocks noChangeArrowheads="1"/>
          </p:cNvSpPr>
          <p:nvPr/>
        </p:nvSpPr>
        <p:spPr bwMode="auto">
          <a:xfrm>
            <a:off x="533400" y="25146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chemeClr val="tx1"/>
              </a:solidFill>
              <a:effectLst>
                <a:outerShdw blurRad="38100" dist="38100" dir="2700000" algn="tl">
                  <a:srgbClr val="C0C0C0"/>
                </a:outerShdw>
              </a:effectLst>
            </a:endParaRPr>
          </a:p>
          <a:p>
            <a:pPr algn="ctr">
              <a:spcBef>
                <a:spcPct val="50000"/>
              </a:spcBef>
              <a:defRPr/>
            </a:pPr>
            <a:endParaRPr lang="it-IT" sz="3600" i="0">
              <a:solidFill>
                <a:schemeClr val="tx1"/>
              </a:solidFill>
            </a:endParaRPr>
          </a:p>
        </p:txBody>
      </p:sp>
      <p:sp>
        <p:nvSpPr>
          <p:cNvPr id="73731" name="Rectangle 1031"/>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chemeClr val="tx1"/>
              </a:solidFill>
              <a:cs typeface="Times New Roman" pitchFamily="18" charset="0"/>
            </a:endParaRPr>
          </a:p>
          <a:p>
            <a:pPr eaLnBrk="0" hangingPunct="0"/>
            <a:endParaRPr lang="it-IT" sz="1200" b="0" i="0" u="none">
              <a:cs typeface="Times New Roman" pitchFamily="18" charset="0"/>
            </a:endParaRPr>
          </a:p>
          <a:p>
            <a:pPr eaLnBrk="0" hangingPunct="0"/>
            <a:endParaRPr lang="it-IT" sz="2400" b="0" i="0" u="none">
              <a:solidFill>
                <a:schemeClr val="tx1"/>
              </a:solidFill>
            </a:endParaRPr>
          </a:p>
        </p:txBody>
      </p:sp>
      <p:sp>
        <p:nvSpPr>
          <p:cNvPr id="73732" name="Rectangle 1032"/>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73733" name="Rectangle 1034"/>
          <p:cNvSpPr>
            <a:spLocks noChangeArrowheads="1"/>
          </p:cNvSpPr>
          <p:nvPr/>
        </p:nvSpPr>
        <p:spPr bwMode="auto">
          <a:xfrm>
            <a:off x="457200" y="304800"/>
            <a:ext cx="8229600"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dirty="0">
              <a:solidFill>
                <a:schemeClr val="tx1"/>
              </a:solidFill>
              <a:latin typeface="Arial" pitchFamily="34" charset="0"/>
            </a:endParaRPr>
          </a:p>
          <a:p>
            <a:pPr marL="457200" indent="-457200" algn="just">
              <a:spcBef>
                <a:spcPct val="50000"/>
              </a:spcBef>
            </a:pPr>
            <a:r>
              <a:rPr lang="it-IT" sz="1800" b="0" i="0" u="none" dirty="0">
                <a:solidFill>
                  <a:srgbClr val="002060"/>
                </a:solidFill>
                <a:latin typeface="Tahoma" pitchFamily="34" charset="0"/>
              </a:rPr>
              <a:t>PER MAGGIORI INFORMAZIONI:</a:t>
            </a:r>
          </a:p>
          <a:p>
            <a:pPr marL="457200" indent="-457200" algn="just">
              <a:spcBef>
                <a:spcPct val="50000"/>
              </a:spcBef>
            </a:pPr>
            <a:endParaRPr lang="it-IT" sz="1800" b="0" i="0" u="none" dirty="0">
              <a:solidFill>
                <a:srgbClr val="002060"/>
              </a:solidFill>
              <a:latin typeface="Tahoma" pitchFamily="34" charset="0"/>
            </a:endParaRPr>
          </a:p>
          <a:p>
            <a:pPr marL="457200" indent="-457200" algn="just">
              <a:spcBef>
                <a:spcPct val="50000"/>
              </a:spcBef>
            </a:pPr>
            <a:r>
              <a:rPr lang="it-IT" sz="1800" b="0" i="0" u="none" dirty="0">
                <a:solidFill>
                  <a:srgbClr val="002060"/>
                </a:solidFill>
                <a:latin typeface="Tahoma" pitchFamily="34" charset="0"/>
              </a:rPr>
              <a:t>AVV.FABRIZIO VEDANA</a:t>
            </a:r>
          </a:p>
          <a:p>
            <a:pPr marL="457200" indent="-457200" algn="just">
              <a:spcBef>
                <a:spcPct val="50000"/>
              </a:spcBef>
            </a:pPr>
            <a:r>
              <a:rPr lang="it-IT" sz="1800" b="0" i="0" u="none" dirty="0" smtClean="0">
                <a:solidFill>
                  <a:srgbClr val="002060"/>
                </a:solidFill>
                <a:latin typeface="Tahoma" pitchFamily="34" charset="0"/>
              </a:rPr>
              <a:t>AVV. ELIO MACCHIA</a:t>
            </a:r>
            <a:endParaRPr lang="it-IT" sz="1800" b="0" i="0" u="none" dirty="0">
              <a:solidFill>
                <a:srgbClr val="002060"/>
              </a:solidFill>
              <a:latin typeface="Tahoma" pitchFamily="34" charset="0"/>
            </a:endParaRPr>
          </a:p>
          <a:p>
            <a:pPr marL="457200" indent="-457200" algn="just">
              <a:spcBef>
                <a:spcPct val="50000"/>
              </a:spcBef>
            </a:pPr>
            <a:endParaRPr lang="it-IT" sz="1800" b="0" i="0" u="none" dirty="0">
              <a:solidFill>
                <a:srgbClr val="002060"/>
              </a:solidFill>
              <a:latin typeface="Tahoma" pitchFamily="34" charset="0"/>
            </a:endParaRPr>
          </a:p>
          <a:p>
            <a:pPr marL="457200" indent="-457200" algn="just">
              <a:spcBef>
                <a:spcPct val="50000"/>
              </a:spcBef>
            </a:pPr>
            <a:r>
              <a:rPr lang="it-IT" sz="1800" i="0" u="none" dirty="0">
                <a:solidFill>
                  <a:srgbClr val="002060"/>
                </a:solidFill>
                <a:latin typeface="Tahoma" pitchFamily="34" charset="0"/>
              </a:rPr>
              <a:t>UNIONE FIDUCIARIA S.P.A.</a:t>
            </a:r>
          </a:p>
          <a:p>
            <a:pPr marL="457200" indent="-457200" algn="just">
              <a:spcBef>
                <a:spcPct val="50000"/>
              </a:spcBef>
            </a:pPr>
            <a:r>
              <a:rPr lang="it-IT" sz="1800" b="0" i="0" u="none" dirty="0">
                <a:solidFill>
                  <a:srgbClr val="002060"/>
                </a:solidFill>
                <a:latin typeface="Tahoma" pitchFamily="34" charset="0"/>
              </a:rPr>
              <a:t>VIA AMEDEI 4</a:t>
            </a:r>
          </a:p>
          <a:p>
            <a:pPr marL="457200" indent="-457200" algn="just">
              <a:spcBef>
                <a:spcPct val="50000"/>
              </a:spcBef>
            </a:pPr>
            <a:r>
              <a:rPr lang="it-IT" sz="1800" b="0" i="0" u="none" dirty="0">
                <a:solidFill>
                  <a:srgbClr val="002060"/>
                </a:solidFill>
                <a:latin typeface="Tahoma" pitchFamily="34" charset="0"/>
              </a:rPr>
              <a:t>20123 MILANO</a:t>
            </a:r>
          </a:p>
          <a:p>
            <a:pPr marL="457200" indent="-457200" algn="just">
              <a:spcBef>
                <a:spcPct val="50000"/>
              </a:spcBef>
            </a:pPr>
            <a:r>
              <a:rPr lang="it-IT" sz="1800" b="0" i="0" u="none" dirty="0" smtClean="0">
                <a:solidFill>
                  <a:srgbClr val="002060"/>
                </a:solidFill>
                <a:latin typeface="Tahoma" pitchFamily="34" charset="0"/>
              </a:rPr>
              <a:t>02-72.422.333/330 </a:t>
            </a:r>
            <a:endParaRPr lang="it-IT" sz="1800" b="0" i="0" u="none" dirty="0">
              <a:solidFill>
                <a:srgbClr val="002060"/>
              </a:solidFill>
              <a:latin typeface="Tahoma" pitchFamily="34" charset="0"/>
            </a:endParaRPr>
          </a:p>
          <a:p>
            <a:pPr marL="457200" indent="-457200" algn="just">
              <a:spcBef>
                <a:spcPct val="50000"/>
              </a:spcBef>
            </a:pPr>
            <a:r>
              <a:rPr lang="it-IT" sz="1800" b="0" i="0" u="none" dirty="0">
                <a:solidFill>
                  <a:srgbClr val="002060"/>
                </a:solidFill>
                <a:latin typeface="Tahoma" pitchFamily="34" charset="0"/>
              </a:rPr>
              <a:t>servizilegali@unionefiduciaria.it</a:t>
            </a:r>
          </a:p>
          <a:p>
            <a:pPr marL="457200" indent="-457200" algn="just">
              <a:spcBef>
                <a:spcPct val="50000"/>
              </a:spcBef>
            </a:pPr>
            <a:r>
              <a:rPr lang="it-IT" sz="1800" b="0" i="0" u="none" dirty="0">
                <a:solidFill>
                  <a:srgbClr val="002060"/>
                </a:solidFill>
                <a:latin typeface="Tahoma" pitchFamily="34" charset="0"/>
              </a:rPr>
              <a:t>Per ricevere la newsletter giuridico-fiscale consultare e registrarsi sul sito</a:t>
            </a:r>
          </a:p>
          <a:p>
            <a:pPr marL="457200" indent="-457200" algn="just">
              <a:spcBef>
                <a:spcPct val="50000"/>
              </a:spcBef>
            </a:pPr>
            <a:r>
              <a:rPr lang="it-IT" sz="1800" b="0" i="0" u="none" dirty="0">
                <a:solidFill>
                  <a:srgbClr val="002060"/>
                </a:solidFill>
                <a:latin typeface="Tahoma" pitchFamily="34" charset="0"/>
              </a:rPr>
              <a:t>www.unionefiduciaria.it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1371600" y="381000"/>
            <a:ext cx="6553200" cy="914400"/>
          </a:xfrm>
        </p:spPr>
        <p:txBody>
          <a:bodyPr/>
          <a:lstStyle/>
          <a:p>
            <a:pPr eaLnBrk="1" hangingPunct="1"/>
            <a:r>
              <a:rPr lang="it-IT" sz="2800" dirty="0" smtClean="0">
                <a:solidFill>
                  <a:schemeClr val="tx1"/>
                </a:solidFill>
                <a:latin typeface="Verdana" pitchFamily="34" charset="0"/>
              </a:rPr>
              <a:t>L</a:t>
            </a:r>
            <a:r>
              <a:rPr lang="it-IT" sz="2800" dirty="0" smtClean="0">
                <a:solidFill>
                  <a:schemeClr val="tx1"/>
                </a:solidFill>
                <a:latin typeface="Comic Sans MS" pitchFamily="66" charset="0"/>
              </a:rPr>
              <a:t>’</a:t>
            </a:r>
            <a:r>
              <a:rPr lang="it-IT" sz="2800" dirty="0" smtClean="0">
                <a:solidFill>
                  <a:schemeClr val="tx1"/>
                </a:solidFill>
                <a:latin typeface="Verdana" pitchFamily="34" charset="0"/>
              </a:rPr>
              <a:t>OBBLIGO:</a:t>
            </a:r>
            <a:br>
              <a:rPr lang="it-IT" sz="2800" dirty="0" smtClean="0">
                <a:solidFill>
                  <a:schemeClr val="tx1"/>
                </a:solidFill>
                <a:latin typeface="Verdana" pitchFamily="34" charset="0"/>
              </a:rPr>
            </a:br>
            <a:r>
              <a:rPr lang="it-IT" sz="2800" dirty="0" smtClean="0">
                <a:solidFill>
                  <a:schemeClr val="tx1"/>
                </a:solidFill>
                <a:latin typeface="Verdana" pitchFamily="34" charset="0"/>
              </a:rPr>
              <a:t>INDIVIDUAZIONE DELL’OPERAZIONE SOSPETTA</a:t>
            </a:r>
          </a:p>
        </p:txBody>
      </p:sp>
      <p:sp>
        <p:nvSpPr>
          <p:cNvPr id="240646"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dirty="0">
              <a:solidFill>
                <a:srgbClr val="FF0000"/>
              </a:solidFill>
              <a:latin typeface="Arial" pitchFamily="34" charset="0"/>
            </a:endParaRPr>
          </a:p>
          <a:p>
            <a:pPr algn="ctr">
              <a:spcBef>
                <a:spcPct val="50000"/>
              </a:spcBef>
              <a:defRPr/>
            </a:pPr>
            <a:endParaRPr lang="it-IT" sz="3600" dirty="0">
              <a:solidFill>
                <a:srgbClr val="003366"/>
              </a:solidFill>
              <a:effectLst>
                <a:outerShdw blurRad="38100" dist="38100" dir="2700000" algn="tl">
                  <a:srgbClr val="C0C0C0"/>
                </a:outerShdw>
              </a:effectLst>
            </a:endParaRPr>
          </a:p>
          <a:p>
            <a:pPr algn="ctr">
              <a:spcBef>
                <a:spcPct val="50000"/>
              </a:spcBef>
              <a:defRPr/>
            </a:pPr>
            <a:endParaRPr lang="it-IT" sz="3600" i="0" dirty="0">
              <a:solidFill>
                <a:srgbClr val="003366"/>
              </a:solidFill>
            </a:endParaRPr>
          </a:p>
        </p:txBody>
      </p:sp>
      <p:sp>
        <p:nvSpPr>
          <p:cNvPr id="717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717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7174" name="Rectangle 10"/>
          <p:cNvSpPr>
            <a:spLocks noChangeArrowheads="1"/>
          </p:cNvSpPr>
          <p:nvPr/>
        </p:nvSpPr>
        <p:spPr bwMode="auto">
          <a:xfrm>
            <a:off x="457200" y="1676400"/>
            <a:ext cx="800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r>
              <a:rPr lang="it-IT" sz="2000" b="0" i="0" u="none">
                <a:solidFill>
                  <a:srgbClr val="000000"/>
                </a:solidFill>
                <a:latin typeface="Arial" pitchFamily="34" charset="0"/>
              </a:rPr>
              <a:t>	</a:t>
            </a:r>
          </a:p>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7175" name="Text Box 7"/>
          <p:cNvSpPr txBox="1">
            <a:spLocks noChangeArrowheads="1"/>
          </p:cNvSpPr>
          <p:nvPr/>
        </p:nvSpPr>
        <p:spPr bwMode="auto">
          <a:xfrm>
            <a:off x="914400" y="1634966"/>
            <a:ext cx="7239000"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2000" b="0" i="0" u="none" dirty="0" smtClean="0">
                <a:solidFill>
                  <a:srgbClr val="003366"/>
                </a:solidFill>
                <a:latin typeface="Arial" pitchFamily="34" charset="0"/>
              </a:rPr>
              <a:t>Per agevolare l’individuazione delle operazioni sospette, su proposta dell’UIF, sono emanati e periodicamente aggiornati indicatori di anomalia:</a:t>
            </a:r>
          </a:p>
          <a:p>
            <a:pPr marL="342900" indent="-342900" algn="just" eaLnBrk="1" hangingPunct="1">
              <a:spcBef>
                <a:spcPct val="50000"/>
              </a:spcBef>
              <a:buFontTx/>
              <a:buChar char="-"/>
            </a:pPr>
            <a:r>
              <a:rPr lang="it-IT" sz="2000" b="0" i="0" u="none" dirty="0" smtClean="0">
                <a:solidFill>
                  <a:srgbClr val="003366"/>
                </a:solidFill>
                <a:latin typeface="Arial" pitchFamily="34" charset="0"/>
              </a:rPr>
              <a:t>Per gli intermediari finanziari dalla Banca D’Italia;</a:t>
            </a:r>
          </a:p>
          <a:p>
            <a:pPr marL="342900" indent="-342900" algn="just" eaLnBrk="1" hangingPunct="1">
              <a:spcBef>
                <a:spcPct val="50000"/>
              </a:spcBef>
              <a:buFontTx/>
              <a:buChar char="-"/>
            </a:pPr>
            <a:r>
              <a:rPr lang="it-IT" sz="2000" b="0" i="0" u="none" dirty="0" smtClean="0">
                <a:solidFill>
                  <a:srgbClr val="003366"/>
                </a:solidFill>
                <a:latin typeface="Arial" pitchFamily="34" charset="0"/>
              </a:rPr>
              <a:t>Per i professionisti e per i revisori contabili dal Ministero di Grazia e Giustizia;</a:t>
            </a:r>
          </a:p>
          <a:p>
            <a:pPr marL="342900" indent="-342900" algn="just" eaLnBrk="1" hangingPunct="1">
              <a:spcBef>
                <a:spcPct val="50000"/>
              </a:spcBef>
              <a:buFontTx/>
              <a:buChar char="-"/>
            </a:pPr>
            <a:r>
              <a:rPr lang="it-IT" sz="2000" b="0" i="0" u="none" dirty="0" smtClean="0">
                <a:solidFill>
                  <a:srgbClr val="003366"/>
                </a:solidFill>
                <a:latin typeface="Arial" pitchFamily="34" charset="0"/>
              </a:rPr>
              <a:t>Per gli operatori non finanziari dal Ministero dell’Interno.</a:t>
            </a:r>
            <a:endParaRPr lang="it-IT" sz="2000" b="0" i="0" u="none" dirty="0">
              <a:solidFill>
                <a:srgbClr val="003366"/>
              </a:solidFill>
              <a:latin typeface="Arial" pitchFamily="34" charset="0"/>
            </a:endParaRPr>
          </a:p>
        </p:txBody>
      </p:sp>
    </p:spTree>
    <p:extLst>
      <p:ext uri="{BB962C8B-B14F-4D97-AF65-F5344CB8AC3E}">
        <p14:creationId xmlns:p14="http://schemas.microsoft.com/office/powerpoint/2010/main" val="27863722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1371600" y="381000"/>
            <a:ext cx="6553200" cy="914400"/>
          </a:xfrm>
        </p:spPr>
        <p:txBody>
          <a:bodyPr/>
          <a:lstStyle/>
          <a:p>
            <a:pPr eaLnBrk="1" hangingPunct="1"/>
            <a:r>
              <a:rPr lang="it-IT" sz="2800" dirty="0" smtClean="0">
                <a:solidFill>
                  <a:schemeClr val="tx1"/>
                </a:solidFill>
                <a:latin typeface="Verdana" pitchFamily="34" charset="0"/>
              </a:rPr>
              <a:t>L</a:t>
            </a:r>
            <a:r>
              <a:rPr lang="it-IT" sz="2800" dirty="0" smtClean="0">
                <a:solidFill>
                  <a:schemeClr val="tx1"/>
                </a:solidFill>
                <a:latin typeface="Comic Sans MS" pitchFamily="66" charset="0"/>
              </a:rPr>
              <a:t>’</a:t>
            </a:r>
            <a:r>
              <a:rPr lang="it-IT" sz="2800" dirty="0" smtClean="0">
                <a:solidFill>
                  <a:schemeClr val="tx1"/>
                </a:solidFill>
                <a:latin typeface="Verdana" pitchFamily="34" charset="0"/>
              </a:rPr>
              <a:t>OBBLIGO:</a:t>
            </a:r>
            <a:br>
              <a:rPr lang="it-IT" sz="2800" dirty="0" smtClean="0">
                <a:solidFill>
                  <a:schemeClr val="tx1"/>
                </a:solidFill>
                <a:latin typeface="Verdana" pitchFamily="34" charset="0"/>
              </a:rPr>
            </a:br>
            <a:r>
              <a:rPr lang="it-IT" sz="2800" dirty="0" smtClean="0">
                <a:solidFill>
                  <a:schemeClr val="tx1"/>
                </a:solidFill>
                <a:latin typeface="Verdana" pitchFamily="34" charset="0"/>
              </a:rPr>
              <a:t>L’OMISSIONE</a:t>
            </a:r>
          </a:p>
        </p:txBody>
      </p:sp>
      <p:sp>
        <p:nvSpPr>
          <p:cNvPr id="240646"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dirty="0">
              <a:solidFill>
                <a:srgbClr val="FF0000"/>
              </a:solidFill>
              <a:latin typeface="Arial" pitchFamily="34" charset="0"/>
            </a:endParaRPr>
          </a:p>
          <a:p>
            <a:pPr algn="ctr">
              <a:spcBef>
                <a:spcPct val="50000"/>
              </a:spcBef>
              <a:defRPr/>
            </a:pPr>
            <a:endParaRPr lang="it-IT" sz="3600" dirty="0">
              <a:solidFill>
                <a:srgbClr val="003366"/>
              </a:solidFill>
              <a:effectLst>
                <a:outerShdw blurRad="38100" dist="38100" dir="2700000" algn="tl">
                  <a:srgbClr val="C0C0C0"/>
                </a:outerShdw>
              </a:effectLst>
            </a:endParaRPr>
          </a:p>
          <a:p>
            <a:pPr algn="ctr">
              <a:spcBef>
                <a:spcPct val="50000"/>
              </a:spcBef>
              <a:defRPr/>
            </a:pPr>
            <a:endParaRPr lang="it-IT" sz="3600" i="0" dirty="0">
              <a:solidFill>
                <a:srgbClr val="003366"/>
              </a:solidFill>
            </a:endParaRPr>
          </a:p>
        </p:txBody>
      </p:sp>
      <p:sp>
        <p:nvSpPr>
          <p:cNvPr id="7172"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7173" name="Rectangle 8"/>
          <p:cNvSpPr>
            <a:spLocks noChangeArrowheads="1"/>
          </p:cNvSpPr>
          <p:nvPr/>
        </p:nvSpPr>
        <p:spPr bwMode="auto">
          <a:xfrm>
            <a:off x="533400" y="31242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spcBef>
                <a:spcPct val="50000"/>
              </a:spcBef>
            </a:pPr>
            <a:endParaRPr lang="en-US" sz="2000" b="0" i="0" u="none">
              <a:solidFill>
                <a:srgbClr val="000000"/>
              </a:solidFill>
              <a:cs typeface="Arial" pitchFamily="34" charset="0"/>
            </a:endParaRPr>
          </a:p>
        </p:txBody>
      </p:sp>
      <p:sp>
        <p:nvSpPr>
          <p:cNvPr id="7174" name="Rectangle 10"/>
          <p:cNvSpPr>
            <a:spLocks noChangeArrowheads="1"/>
          </p:cNvSpPr>
          <p:nvPr/>
        </p:nvSpPr>
        <p:spPr bwMode="auto">
          <a:xfrm>
            <a:off x="457200" y="1676400"/>
            <a:ext cx="800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r>
              <a:rPr lang="it-IT" sz="2000" b="0" i="0" u="none">
                <a:solidFill>
                  <a:srgbClr val="000000"/>
                </a:solidFill>
                <a:latin typeface="Arial" pitchFamily="34" charset="0"/>
              </a:rPr>
              <a:t>	</a:t>
            </a:r>
          </a:p>
          <a:p>
            <a:pPr marL="457200" indent="-457200" eaLnBrk="0" hangingPunct="0"/>
            <a:endParaRPr lang="it-IT" sz="2000" b="0" i="0" u="none">
              <a:solidFill>
                <a:srgbClr val="000000"/>
              </a:solidFill>
              <a:latin typeface="Arial" pitchFamily="34" charset="0"/>
            </a:endParaRPr>
          </a:p>
          <a:p>
            <a:pPr marL="457200" indent="-457200" eaLnBrk="0" hangingPunct="0"/>
            <a:r>
              <a:rPr lang="it-IT" sz="2000" b="0" i="0" u="none">
                <a:solidFill>
                  <a:srgbClr val="000000"/>
                </a:solidFill>
                <a:latin typeface="Arial" pitchFamily="34" charset="0"/>
              </a:rPr>
              <a:t>	</a:t>
            </a:r>
          </a:p>
        </p:txBody>
      </p:sp>
      <p:sp>
        <p:nvSpPr>
          <p:cNvPr id="7175" name="Text Box 7"/>
          <p:cNvSpPr txBox="1">
            <a:spLocks noChangeArrowheads="1"/>
          </p:cNvSpPr>
          <p:nvPr/>
        </p:nvSpPr>
        <p:spPr bwMode="auto">
          <a:xfrm>
            <a:off x="914400" y="1918434"/>
            <a:ext cx="72390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1400" b="1" i="1" u="sng">
                <a:solidFill>
                  <a:srgbClr val="006600"/>
                </a:solidFill>
                <a:latin typeface="Book Antiqua" pitchFamily="18" charset="0"/>
              </a:defRPr>
            </a:lvl1pPr>
            <a:lvl2pPr marL="742950" indent="-285750" eaLnBrk="0" hangingPunct="0">
              <a:defRPr sz="1400" b="1" i="1" u="sng">
                <a:solidFill>
                  <a:srgbClr val="006600"/>
                </a:solidFill>
                <a:latin typeface="Book Antiqua" pitchFamily="18" charset="0"/>
              </a:defRPr>
            </a:lvl2pPr>
            <a:lvl3pPr marL="1143000" indent="-228600" eaLnBrk="0" hangingPunct="0">
              <a:defRPr sz="1400" b="1" i="1" u="sng">
                <a:solidFill>
                  <a:srgbClr val="006600"/>
                </a:solidFill>
                <a:latin typeface="Book Antiqua" pitchFamily="18" charset="0"/>
              </a:defRPr>
            </a:lvl3pPr>
            <a:lvl4pPr marL="1600200" indent="-228600" eaLnBrk="0" hangingPunct="0">
              <a:defRPr sz="1400" b="1" i="1" u="sng">
                <a:solidFill>
                  <a:srgbClr val="006600"/>
                </a:solidFill>
                <a:latin typeface="Book Antiqua" pitchFamily="18" charset="0"/>
              </a:defRPr>
            </a:lvl4pPr>
            <a:lvl5pPr marL="2057400" indent="-228600" eaLnBrk="0" hangingPunct="0">
              <a:defRPr sz="1400" b="1" i="1" u="sng">
                <a:solidFill>
                  <a:srgbClr val="006600"/>
                </a:solidFill>
                <a:latin typeface="Book Antiqua" pitchFamily="18" charset="0"/>
              </a:defRPr>
            </a:lvl5pPr>
            <a:lvl6pPr marL="2514600" indent="-228600" eaLnBrk="0" fontAlgn="base" hangingPunct="0">
              <a:spcBef>
                <a:spcPct val="0"/>
              </a:spcBef>
              <a:spcAft>
                <a:spcPct val="0"/>
              </a:spcAft>
              <a:defRPr sz="1400" b="1" i="1" u="sng">
                <a:solidFill>
                  <a:srgbClr val="006600"/>
                </a:solidFill>
                <a:latin typeface="Book Antiqua" pitchFamily="18" charset="0"/>
              </a:defRPr>
            </a:lvl6pPr>
            <a:lvl7pPr marL="2971800" indent="-228600" eaLnBrk="0" fontAlgn="base" hangingPunct="0">
              <a:spcBef>
                <a:spcPct val="0"/>
              </a:spcBef>
              <a:spcAft>
                <a:spcPct val="0"/>
              </a:spcAft>
              <a:defRPr sz="1400" b="1" i="1" u="sng">
                <a:solidFill>
                  <a:srgbClr val="006600"/>
                </a:solidFill>
                <a:latin typeface="Book Antiqua" pitchFamily="18" charset="0"/>
              </a:defRPr>
            </a:lvl7pPr>
            <a:lvl8pPr marL="3429000" indent="-228600" eaLnBrk="0" fontAlgn="base" hangingPunct="0">
              <a:spcBef>
                <a:spcPct val="0"/>
              </a:spcBef>
              <a:spcAft>
                <a:spcPct val="0"/>
              </a:spcAft>
              <a:defRPr sz="1400" b="1" i="1" u="sng">
                <a:solidFill>
                  <a:srgbClr val="006600"/>
                </a:solidFill>
                <a:latin typeface="Book Antiqua" pitchFamily="18" charset="0"/>
              </a:defRPr>
            </a:lvl8pPr>
            <a:lvl9pPr marL="3886200" indent="-228600" eaLnBrk="0" fontAlgn="base" hangingPunct="0">
              <a:spcBef>
                <a:spcPct val="0"/>
              </a:spcBef>
              <a:spcAft>
                <a:spcPct val="0"/>
              </a:spcAft>
              <a:defRPr sz="1400" b="1" i="1" u="sng">
                <a:solidFill>
                  <a:srgbClr val="006600"/>
                </a:solidFill>
                <a:latin typeface="Book Antiqua" pitchFamily="18" charset="0"/>
              </a:defRPr>
            </a:lvl9pPr>
          </a:lstStyle>
          <a:p>
            <a:pPr algn="just" eaLnBrk="1" hangingPunct="1">
              <a:spcBef>
                <a:spcPct val="50000"/>
              </a:spcBef>
            </a:pPr>
            <a:r>
              <a:rPr lang="it-IT" sz="2000" b="0" i="0" u="none" dirty="0" smtClean="0">
                <a:solidFill>
                  <a:srgbClr val="003366"/>
                </a:solidFill>
                <a:latin typeface="Arial" pitchFamily="34" charset="0"/>
              </a:rPr>
              <a:t>Ricorre l’omissione della segnalazione di operazione sospetta quando i soggetti preposti non abbiano effettuato la valutazione di un operazione i cui profili di anomalia oggettivi e soggettivi erano noti ma non sono stati correttamente valutati, fermi i casi di responsabilità penale. </a:t>
            </a:r>
            <a:endParaRPr lang="it-IT" sz="2000" b="0" i="0" u="none" dirty="0">
              <a:solidFill>
                <a:srgbClr val="003366"/>
              </a:solidFill>
              <a:latin typeface="Arial" pitchFamily="34" charset="0"/>
            </a:endParaRPr>
          </a:p>
        </p:txBody>
      </p:sp>
    </p:spTree>
    <p:extLst>
      <p:ext uri="{BB962C8B-B14F-4D97-AF65-F5344CB8AC3E}">
        <p14:creationId xmlns:p14="http://schemas.microsoft.com/office/powerpoint/2010/main" val="27863722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1371600" y="457200"/>
            <a:ext cx="6553200" cy="914400"/>
          </a:xfrm>
        </p:spPr>
        <p:txBody>
          <a:bodyPr/>
          <a:lstStyle/>
          <a:p>
            <a:pPr eaLnBrk="1" hangingPunct="1"/>
            <a:r>
              <a:rPr lang="it-IT" sz="2800" smtClean="0">
                <a:solidFill>
                  <a:schemeClr val="tx1"/>
                </a:solidFill>
                <a:latin typeface="Verdana" pitchFamily="34" charset="0"/>
              </a:rPr>
              <a:t>L</a:t>
            </a:r>
            <a:r>
              <a:rPr lang="it-IT" sz="2800" smtClean="0">
                <a:solidFill>
                  <a:schemeClr val="tx1"/>
                </a:solidFill>
                <a:latin typeface="Comic Sans MS" pitchFamily="66" charset="0"/>
              </a:rPr>
              <a:t>’</a:t>
            </a:r>
            <a:r>
              <a:rPr lang="it-IT" sz="2800" smtClean="0">
                <a:solidFill>
                  <a:schemeClr val="tx1"/>
                </a:solidFill>
                <a:latin typeface="Verdana" pitchFamily="34" charset="0"/>
              </a:rPr>
              <a:t>OBBLIGO:</a:t>
            </a:r>
            <a:br>
              <a:rPr lang="it-IT" sz="2800" smtClean="0">
                <a:solidFill>
                  <a:schemeClr val="tx1"/>
                </a:solidFill>
                <a:latin typeface="Verdana" pitchFamily="34" charset="0"/>
              </a:rPr>
            </a:br>
            <a:r>
              <a:rPr lang="it-IT" sz="2800" smtClean="0">
                <a:solidFill>
                  <a:schemeClr val="tx1"/>
                </a:solidFill>
                <a:latin typeface="Verdana" pitchFamily="34" charset="0"/>
              </a:rPr>
              <a:t>A CHI SEGNALARE</a:t>
            </a:r>
          </a:p>
        </p:txBody>
      </p:sp>
      <p:sp>
        <p:nvSpPr>
          <p:cNvPr id="240646" name="Text Box 6"/>
          <p:cNvSpPr txBox="1">
            <a:spLocks noChangeArrowheads="1"/>
          </p:cNvSpPr>
          <p:nvPr/>
        </p:nvSpPr>
        <p:spPr bwMode="auto">
          <a:xfrm>
            <a:off x="533400" y="2527300"/>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10244"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0245" name="Rectangle 8"/>
          <p:cNvSpPr>
            <a:spLocks noChangeArrowheads="1"/>
          </p:cNvSpPr>
          <p:nvPr/>
        </p:nvSpPr>
        <p:spPr bwMode="auto">
          <a:xfrm>
            <a:off x="685800" y="1558270"/>
            <a:ext cx="80010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lgn="just">
              <a:spcBef>
                <a:spcPct val="50000"/>
              </a:spcBef>
            </a:pPr>
            <a:r>
              <a:rPr lang="it-IT" sz="2000" i="0" dirty="0" smtClean="0">
                <a:solidFill>
                  <a:srgbClr val="003366"/>
                </a:solidFill>
                <a:latin typeface="Arial" pitchFamily="34" charset="0"/>
              </a:rPr>
              <a:t>Intermediari finanziari</a:t>
            </a:r>
            <a:endParaRPr lang="it-IT" sz="2000" b="0" i="0" dirty="0" smtClean="0">
              <a:solidFill>
                <a:srgbClr val="003366"/>
              </a:solidFill>
              <a:latin typeface="Arial" pitchFamily="34" charset="0"/>
            </a:endParaRPr>
          </a:p>
          <a:p>
            <a:pPr algn="just">
              <a:spcBef>
                <a:spcPct val="50000"/>
              </a:spcBef>
            </a:pPr>
            <a:r>
              <a:rPr lang="it-IT" sz="2000" b="0" i="0" u="none" dirty="0" smtClean="0">
                <a:solidFill>
                  <a:srgbClr val="003366"/>
                </a:solidFill>
                <a:latin typeface="Arial" pitchFamily="34" charset="0"/>
              </a:rPr>
              <a:t>all’Unità </a:t>
            </a:r>
            <a:r>
              <a:rPr lang="it-IT" sz="2000" b="0" i="0" u="none" dirty="0">
                <a:solidFill>
                  <a:srgbClr val="003366"/>
                </a:solidFill>
                <a:latin typeface="Arial" pitchFamily="34" charset="0"/>
              </a:rPr>
              <a:t>di Informazione Finanziaria istituita presso la Banca d’Italia</a:t>
            </a:r>
          </a:p>
          <a:p>
            <a:pPr algn="just">
              <a:spcBef>
                <a:spcPct val="50000"/>
              </a:spcBef>
            </a:pPr>
            <a:r>
              <a:rPr lang="it-IT" sz="2000" i="0" u="none" dirty="0">
                <a:solidFill>
                  <a:srgbClr val="003366"/>
                </a:solidFill>
                <a:latin typeface="Arial" pitchFamily="34" charset="0"/>
              </a:rPr>
              <a:t>N.B.</a:t>
            </a:r>
            <a:r>
              <a:rPr lang="it-IT" sz="2000" b="0" i="0" u="none" dirty="0">
                <a:solidFill>
                  <a:srgbClr val="003366"/>
                </a:solidFill>
                <a:latin typeface="Arial" pitchFamily="34" charset="0"/>
              </a:rPr>
              <a:t> Gli intermediari devono definire un “iter segnaletico interno” che disciplini: </a:t>
            </a:r>
          </a:p>
          <a:p>
            <a:pPr algn="just">
              <a:spcBef>
                <a:spcPct val="50000"/>
              </a:spcBef>
              <a:buFont typeface="Wingdings" pitchFamily="2" charset="2"/>
              <a:buChar char="Ø"/>
            </a:pPr>
            <a:r>
              <a:rPr lang="it-IT" sz="2000" b="0" i="0" u="none" dirty="0">
                <a:solidFill>
                  <a:srgbClr val="003366"/>
                </a:solidFill>
                <a:latin typeface="Arial" pitchFamily="34" charset="0"/>
              </a:rPr>
              <a:t> le disposizioni relative alla valutazione compiuta dal singolo dipendente</a:t>
            </a:r>
          </a:p>
          <a:p>
            <a:pPr algn="just">
              <a:spcBef>
                <a:spcPct val="50000"/>
              </a:spcBef>
              <a:buFont typeface="Wingdings" pitchFamily="2" charset="2"/>
              <a:buChar char="Ø"/>
            </a:pPr>
            <a:r>
              <a:rPr lang="it-IT" sz="2000" b="0" i="0" u="none" dirty="0">
                <a:solidFill>
                  <a:srgbClr val="003366"/>
                </a:solidFill>
                <a:latin typeface="Arial" pitchFamily="34" charset="0"/>
              </a:rPr>
              <a:t> la comunicazione da questi effettuata al Responsabile della dipendenza-filiale</a:t>
            </a:r>
          </a:p>
          <a:p>
            <a:pPr algn="just">
              <a:spcBef>
                <a:spcPct val="50000"/>
              </a:spcBef>
              <a:buFont typeface="Wingdings" pitchFamily="2" charset="2"/>
              <a:buChar char="Ø"/>
            </a:pPr>
            <a:r>
              <a:rPr lang="it-IT" sz="2000" b="0" i="0" u="none" dirty="0">
                <a:solidFill>
                  <a:srgbClr val="003366"/>
                </a:solidFill>
                <a:latin typeface="Arial" pitchFamily="34" charset="0"/>
              </a:rPr>
              <a:t> l’individuazione del soggetto che predisponga l’effettiva segnalazione da inoltrare all’UIF</a:t>
            </a:r>
          </a:p>
          <a:p>
            <a:pPr>
              <a:spcBef>
                <a:spcPct val="50000"/>
              </a:spcBef>
            </a:pPr>
            <a:endParaRPr lang="en-US" sz="2000" b="0" i="0" u="none" dirty="0">
              <a:solidFill>
                <a:srgbClr val="003366"/>
              </a:solidFill>
              <a:latin typeface="Arial" pitchFamily="34" charset="0"/>
            </a:endParaRPr>
          </a:p>
        </p:txBody>
      </p:sp>
      <p:sp>
        <p:nvSpPr>
          <p:cNvPr id="10246" name="Rectangle 10"/>
          <p:cNvSpPr>
            <a:spLocks noChangeArrowheads="1"/>
          </p:cNvSpPr>
          <p:nvPr/>
        </p:nvSpPr>
        <p:spPr bwMode="auto">
          <a:xfrm>
            <a:off x="457200" y="16764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1371600" y="457200"/>
            <a:ext cx="6553200" cy="914400"/>
          </a:xfrm>
        </p:spPr>
        <p:txBody>
          <a:bodyPr/>
          <a:lstStyle/>
          <a:p>
            <a:pPr eaLnBrk="1" hangingPunct="1"/>
            <a:r>
              <a:rPr lang="it-IT" sz="2800" smtClean="0">
                <a:solidFill>
                  <a:schemeClr val="tx1"/>
                </a:solidFill>
                <a:latin typeface="Verdana" pitchFamily="34" charset="0"/>
              </a:rPr>
              <a:t>L</a:t>
            </a:r>
            <a:r>
              <a:rPr lang="it-IT" sz="2800" smtClean="0">
                <a:solidFill>
                  <a:schemeClr val="tx1"/>
                </a:solidFill>
                <a:latin typeface="Comic Sans MS" pitchFamily="66" charset="0"/>
              </a:rPr>
              <a:t>’</a:t>
            </a:r>
            <a:r>
              <a:rPr lang="it-IT" sz="2800" smtClean="0">
                <a:solidFill>
                  <a:schemeClr val="tx1"/>
                </a:solidFill>
                <a:latin typeface="Verdana" pitchFamily="34" charset="0"/>
              </a:rPr>
              <a:t>OBBLIGO:</a:t>
            </a:r>
            <a:br>
              <a:rPr lang="it-IT" sz="2800" smtClean="0">
                <a:solidFill>
                  <a:schemeClr val="tx1"/>
                </a:solidFill>
                <a:latin typeface="Verdana" pitchFamily="34" charset="0"/>
              </a:rPr>
            </a:br>
            <a:r>
              <a:rPr lang="it-IT" sz="2800" smtClean="0">
                <a:solidFill>
                  <a:schemeClr val="tx1"/>
                </a:solidFill>
                <a:latin typeface="Verdana" pitchFamily="34" charset="0"/>
              </a:rPr>
              <a:t>A CHI SEGNALARE</a:t>
            </a:r>
          </a:p>
        </p:txBody>
      </p:sp>
      <p:sp>
        <p:nvSpPr>
          <p:cNvPr id="240646" name="Text Box 6"/>
          <p:cNvSpPr txBox="1">
            <a:spLocks noChangeArrowheads="1"/>
          </p:cNvSpPr>
          <p:nvPr/>
        </p:nvSpPr>
        <p:spPr bwMode="auto">
          <a:xfrm>
            <a:off x="552450" y="2482691"/>
            <a:ext cx="7696200" cy="2044700"/>
          </a:xfrm>
          <a:prstGeom prst="rect">
            <a:avLst/>
          </a:prstGeom>
          <a:noFill/>
          <a:ln w="9525">
            <a:noFill/>
            <a:miter lim="800000"/>
            <a:headEnd/>
            <a:tailEnd/>
          </a:ln>
          <a:effectLst/>
        </p:spPr>
        <p:txBody>
          <a:bodyPr>
            <a:spAutoFit/>
          </a:bodyPr>
          <a:lstStyle/>
          <a:p>
            <a:pPr algn="ctr">
              <a:spcBef>
                <a:spcPct val="50000"/>
              </a:spcBef>
              <a:defRPr/>
            </a:pPr>
            <a:endParaRPr lang="it-IT" sz="2000" i="0" u="none">
              <a:solidFill>
                <a:srgbClr val="FF0000"/>
              </a:solidFill>
              <a:latin typeface="Arial" pitchFamily="34" charset="0"/>
            </a:endParaRPr>
          </a:p>
          <a:p>
            <a:pPr algn="ctr">
              <a:spcBef>
                <a:spcPct val="50000"/>
              </a:spcBef>
              <a:defRPr/>
            </a:pPr>
            <a:endParaRPr lang="it-IT" sz="3600">
              <a:solidFill>
                <a:srgbClr val="003366"/>
              </a:solidFill>
              <a:effectLst>
                <a:outerShdw blurRad="38100" dist="38100" dir="2700000" algn="tl">
                  <a:srgbClr val="C0C0C0"/>
                </a:outerShdw>
              </a:effectLst>
            </a:endParaRPr>
          </a:p>
          <a:p>
            <a:pPr algn="ctr">
              <a:spcBef>
                <a:spcPct val="50000"/>
              </a:spcBef>
              <a:defRPr/>
            </a:pPr>
            <a:endParaRPr lang="it-IT" sz="3600" i="0">
              <a:solidFill>
                <a:srgbClr val="003366"/>
              </a:solidFill>
            </a:endParaRPr>
          </a:p>
        </p:txBody>
      </p:sp>
      <p:sp>
        <p:nvSpPr>
          <p:cNvPr id="10244" name="Rectangle 7"/>
          <p:cNvSpPr>
            <a:spLocks noChangeArrowheads="1"/>
          </p:cNvSpPr>
          <p:nvPr/>
        </p:nvSpPr>
        <p:spPr bwMode="auto">
          <a:xfrm>
            <a:off x="1447800" y="38100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t-IT" sz="1200" i="0">
              <a:solidFill>
                <a:srgbClr val="003366"/>
              </a:solidFill>
            </a:endParaRPr>
          </a:p>
          <a:p>
            <a:pPr eaLnBrk="0" hangingPunct="0"/>
            <a:endParaRPr lang="it-IT" sz="1200" b="0" i="0" u="none"/>
          </a:p>
          <a:p>
            <a:pPr eaLnBrk="0" hangingPunct="0"/>
            <a:endParaRPr lang="it-IT" sz="2400" b="0" i="0" u="none">
              <a:solidFill>
                <a:srgbClr val="003366"/>
              </a:solidFill>
            </a:endParaRPr>
          </a:p>
        </p:txBody>
      </p:sp>
      <p:sp>
        <p:nvSpPr>
          <p:cNvPr id="10245" name="Rectangle 8"/>
          <p:cNvSpPr>
            <a:spLocks noChangeArrowheads="1"/>
          </p:cNvSpPr>
          <p:nvPr/>
        </p:nvSpPr>
        <p:spPr bwMode="auto">
          <a:xfrm>
            <a:off x="685800" y="2302688"/>
            <a:ext cx="80010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lgn="just">
              <a:spcBef>
                <a:spcPct val="50000"/>
              </a:spcBef>
            </a:pPr>
            <a:r>
              <a:rPr lang="it-IT" sz="2000" i="0" dirty="0" smtClean="0">
                <a:solidFill>
                  <a:srgbClr val="003366"/>
                </a:solidFill>
                <a:latin typeface="Arial" pitchFamily="34" charset="0"/>
              </a:rPr>
              <a:t>Professionisti</a:t>
            </a:r>
          </a:p>
          <a:p>
            <a:pPr algn="just">
              <a:spcBef>
                <a:spcPct val="50000"/>
              </a:spcBef>
            </a:pPr>
            <a:r>
              <a:rPr lang="it-IT" sz="2000" b="0" i="0" u="none" dirty="0" smtClean="0">
                <a:solidFill>
                  <a:srgbClr val="003366"/>
                </a:solidFill>
                <a:latin typeface="Arial" pitchFamily="34" charset="0"/>
              </a:rPr>
              <a:t>Provvedono a segnalare direttamente l’operazione sospetta all’UIF ovvero agli Ordini Professionali.</a:t>
            </a:r>
          </a:p>
          <a:p>
            <a:pPr algn="just">
              <a:spcBef>
                <a:spcPct val="50000"/>
              </a:spcBef>
            </a:pPr>
            <a:r>
              <a:rPr lang="it-IT" sz="2000" b="0" i="0" u="none" dirty="0" smtClean="0">
                <a:solidFill>
                  <a:srgbClr val="003366"/>
                </a:solidFill>
                <a:latin typeface="Arial" pitchFamily="34" charset="0"/>
              </a:rPr>
              <a:t>Gli Ordini Professionali che ricevono la segnalazione provvedono senza ritardo a trasmetterla integralmente alla UIF priva del nominativo del segnalante.</a:t>
            </a:r>
            <a:endParaRPr lang="it-IT" sz="2000" b="0" i="0" u="none" dirty="0">
              <a:solidFill>
                <a:srgbClr val="003366"/>
              </a:solidFill>
              <a:latin typeface="Arial" pitchFamily="34" charset="0"/>
            </a:endParaRPr>
          </a:p>
        </p:txBody>
      </p:sp>
      <p:sp>
        <p:nvSpPr>
          <p:cNvPr id="10246" name="Rectangle 10"/>
          <p:cNvSpPr>
            <a:spLocks noChangeArrowheads="1"/>
          </p:cNvSpPr>
          <p:nvPr/>
        </p:nvSpPr>
        <p:spPr bwMode="auto">
          <a:xfrm>
            <a:off x="457200" y="1676400"/>
            <a:ext cx="800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endParaRPr lang="it-IT" sz="2000" b="0" i="0" u="none">
              <a:solidFill>
                <a:srgbClr val="000000"/>
              </a:solidFill>
              <a:latin typeface="Arial" pitchFamily="34" charset="0"/>
            </a:endParaRPr>
          </a:p>
        </p:txBody>
      </p:sp>
    </p:spTree>
    <p:extLst>
      <p:ext uri="{BB962C8B-B14F-4D97-AF65-F5344CB8AC3E}">
        <p14:creationId xmlns:p14="http://schemas.microsoft.com/office/powerpoint/2010/main" val="3854920977"/>
      </p:ext>
    </p:extLst>
  </p:cSld>
  <p:clrMapOvr>
    <a:masterClrMapping/>
  </p:clrMapOvr>
  <p:timing>
    <p:tnLst>
      <p:par>
        <p:cTn id="1" dur="indefinite" restart="never" nodeType="tmRoot"/>
      </p:par>
    </p:tnLst>
  </p:timing>
</p:sld>
</file>

<file path=ppt/theme/theme1.xml><?xml version="1.0" encoding="utf-8"?>
<a:theme xmlns:a="http://schemas.openxmlformats.org/drawingml/2006/main" name="Struttura predefinita">
  <a:themeElements>
    <a:clrScheme name="">
      <a:dk1>
        <a:srgbClr val="000099"/>
      </a:dk1>
      <a:lt1>
        <a:srgbClr val="FFFFFF"/>
      </a:lt1>
      <a:dk2>
        <a:srgbClr val="0000CC"/>
      </a:dk2>
      <a:lt2>
        <a:srgbClr val="808080"/>
      </a:lt2>
      <a:accent1>
        <a:srgbClr val="00CC99"/>
      </a:accent1>
      <a:accent2>
        <a:srgbClr val="3333CC"/>
      </a:accent2>
      <a:accent3>
        <a:srgbClr val="FFFFFF"/>
      </a:accent3>
      <a:accent4>
        <a:srgbClr val="000082"/>
      </a:accent4>
      <a:accent5>
        <a:srgbClr val="AAE2CA"/>
      </a:accent5>
      <a:accent6>
        <a:srgbClr val="2D2DB9"/>
      </a:accent6>
      <a:hlink>
        <a:srgbClr val="CCCCFF"/>
      </a:hlink>
      <a:folHlink>
        <a:srgbClr val="B2B2B2"/>
      </a:folHlink>
    </a:clrScheme>
    <a:fontScheme name="Struttura predefinit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rgbClr val="006600"/>
          </a:solidFill>
          <a:prstDash val="solid"/>
          <a:round/>
          <a:headEnd type="none" w="med" len="med"/>
          <a:tailEnd type="none" w="med" len="med"/>
        </a:ln>
        <a:effectLst/>
      </a:spPr>
      <a:bodyPr vert="horz" wrap="square" lIns="91440" tIns="45720" rIns="91440" bIns="45720" numCol="1" anchor="b"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400" b="1" i="1" u="sng" strike="noStrike" cap="none" normalizeH="0" baseline="0" smtClean="0">
            <a:ln>
              <a:noFill/>
            </a:ln>
            <a:solidFill>
              <a:srgbClr val="006600"/>
            </a:solidFill>
            <a:effectLst/>
            <a:latin typeface="Book Antiqua" pitchFamily="18" charset="0"/>
          </a:defRPr>
        </a:defPPr>
      </a:lstStyle>
    </a:spDef>
    <a:lnDef>
      <a:spPr bwMode="auto">
        <a:xfrm>
          <a:off x="0" y="0"/>
          <a:ext cx="1" cy="1"/>
        </a:xfrm>
        <a:custGeom>
          <a:avLst/>
          <a:gdLst/>
          <a:ahLst/>
          <a:cxnLst/>
          <a:rect l="0" t="0" r="0" b="0"/>
          <a:pathLst/>
        </a:custGeom>
        <a:noFill/>
        <a:ln w="9525" cap="flat" cmpd="sng" algn="ctr">
          <a:solidFill>
            <a:srgbClr val="006600"/>
          </a:solidFill>
          <a:prstDash val="solid"/>
          <a:round/>
          <a:headEnd type="none" w="med" len="med"/>
          <a:tailEnd type="none" w="med" len="med"/>
        </a:ln>
        <a:effectLst/>
      </a:spPr>
      <a:bodyPr vert="horz" wrap="square" lIns="91440" tIns="45720" rIns="91440" bIns="45720" numCol="1" anchor="b"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400" b="1" i="1" u="sng" strike="noStrike" cap="none" normalizeH="0" baseline="0" smtClean="0">
            <a:ln>
              <a:noFill/>
            </a:ln>
            <a:solidFill>
              <a:srgbClr val="006600"/>
            </a:solidFill>
            <a:effectLst/>
            <a:latin typeface="Book Antiqua" pitchFamily="18" charset="0"/>
          </a:defRPr>
        </a:defPPr>
      </a:lstStyle>
    </a:lnDef>
  </a:objectDefaults>
  <a:extraClrSchemeLst>
    <a:extraClrScheme>
      <a:clrScheme name="Struttura predefinita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ordi scuri">
  <a:themeElements>
    <a:clrScheme name="Bordi scuri 2">
      <a:dk1>
        <a:srgbClr val="003366"/>
      </a:dk1>
      <a:lt1>
        <a:srgbClr val="FFFFFF"/>
      </a:lt1>
      <a:dk2>
        <a:srgbClr val="003366"/>
      </a:dk2>
      <a:lt2>
        <a:srgbClr val="E3E2C7"/>
      </a:lt2>
      <a:accent1>
        <a:srgbClr val="CCCC99"/>
      </a:accent1>
      <a:accent2>
        <a:srgbClr val="003366"/>
      </a:accent2>
      <a:accent3>
        <a:srgbClr val="FFFFFF"/>
      </a:accent3>
      <a:accent4>
        <a:srgbClr val="002A56"/>
      </a:accent4>
      <a:accent5>
        <a:srgbClr val="E2E2CA"/>
      </a:accent5>
      <a:accent6>
        <a:srgbClr val="002D5C"/>
      </a:accent6>
      <a:hlink>
        <a:srgbClr val="003366"/>
      </a:hlink>
      <a:folHlink>
        <a:srgbClr val="800000"/>
      </a:folHlink>
    </a:clrScheme>
    <a:fontScheme name="Bordi scuri">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24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24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Bordi scuri 1">
        <a:dk1>
          <a:srgbClr val="008080"/>
        </a:dk1>
        <a:lt1>
          <a:srgbClr val="FFFFCC"/>
        </a:lt1>
        <a:dk2>
          <a:srgbClr val="009999"/>
        </a:dk2>
        <a:lt2>
          <a:srgbClr val="FFFF99"/>
        </a:lt2>
        <a:accent1>
          <a:srgbClr val="336699"/>
        </a:accent1>
        <a:accent2>
          <a:srgbClr val="FFFF99"/>
        </a:accent2>
        <a:accent3>
          <a:srgbClr val="AACACA"/>
        </a:accent3>
        <a:accent4>
          <a:srgbClr val="DADAAE"/>
        </a:accent4>
        <a:accent5>
          <a:srgbClr val="ADB8CA"/>
        </a:accent5>
        <a:accent6>
          <a:srgbClr val="E7E78A"/>
        </a:accent6>
        <a:hlink>
          <a:srgbClr val="FFFFCC"/>
        </a:hlink>
        <a:folHlink>
          <a:srgbClr val="DDDDDD"/>
        </a:folHlink>
      </a:clrScheme>
      <a:clrMap bg1="dk2" tx1="lt1" bg2="dk1" tx2="lt2" accent1="accent1" accent2="accent2" accent3="accent3" accent4="accent4" accent5="accent5" accent6="accent6" hlink="hlink" folHlink="folHlink"/>
    </a:extraClrScheme>
    <a:extraClrScheme>
      <a:clrScheme name="Bordi scuri 2">
        <a:dk1>
          <a:srgbClr val="003366"/>
        </a:dk1>
        <a:lt1>
          <a:srgbClr val="FFFFFF"/>
        </a:lt1>
        <a:dk2>
          <a:srgbClr val="003366"/>
        </a:dk2>
        <a:lt2>
          <a:srgbClr val="E3E2C7"/>
        </a:lt2>
        <a:accent1>
          <a:srgbClr val="CCCC99"/>
        </a:accent1>
        <a:accent2>
          <a:srgbClr val="003366"/>
        </a:accent2>
        <a:accent3>
          <a:srgbClr val="FFFFFF"/>
        </a:accent3>
        <a:accent4>
          <a:srgbClr val="002A56"/>
        </a:accent4>
        <a:accent5>
          <a:srgbClr val="E2E2CA"/>
        </a:accent5>
        <a:accent6>
          <a:srgbClr val="002D5C"/>
        </a:accent6>
        <a:hlink>
          <a:srgbClr val="003366"/>
        </a:hlink>
        <a:folHlink>
          <a:srgbClr val="800000"/>
        </a:folHlink>
      </a:clrScheme>
      <a:clrMap bg1="lt1" tx1="dk1" bg2="lt2" tx2="dk2" accent1="accent1" accent2="accent2" accent3="accent3" accent4="accent4" accent5="accent5" accent6="accent6" hlink="hlink" folHlink="folHlink"/>
    </a:extraClrScheme>
    <a:extraClrScheme>
      <a:clrScheme name="Bordi scuri 3">
        <a:dk1>
          <a:srgbClr val="000000"/>
        </a:dk1>
        <a:lt1>
          <a:srgbClr val="FFFFFF"/>
        </a:lt1>
        <a:dk2>
          <a:srgbClr val="000000"/>
        </a:dk2>
        <a:lt2>
          <a:srgbClr val="DDDDDD"/>
        </a:lt2>
        <a:accent1>
          <a:srgbClr val="DDDDDD"/>
        </a:accent1>
        <a:accent2>
          <a:srgbClr val="333333"/>
        </a:accent2>
        <a:accent3>
          <a:srgbClr val="FFFFFF"/>
        </a:accent3>
        <a:accent4>
          <a:srgbClr val="000000"/>
        </a:accent4>
        <a:accent5>
          <a:srgbClr val="EBEBEB"/>
        </a:accent5>
        <a:accent6>
          <a:srgbClr val="2D2D2D"/>
        </a:accent6>
        <a:hlink>
          <a:srgbClr val="808080"/>
        </a:hlink>
        <a:folHlink>
          <a:srgbClr val="808080"/>
        </a:folHlink>
      </a:clrScheme>
      <a:clrMap bg1="lt1" tx1="dk1" bg2="lt2" tx2="dk2" accent1="accent1" accent2="accent2" accent3="accent3" accent4="accent4" accent5="accent5" accent6="accent6" hlink="hlink" folHlink="folHlink"/>
    </a:extraClrScheme>
    <a:extraClrScheme>
      <a:clrScheme name="Bordi scuri 4">
        <a:dk1>
          <a:srgbClr val="5F5F5F"/>
        </a:dk1>
        <a:lt1>
          <a:srgbClr val="FFFFFF"/>
        </a:lt1>
        <a:dk2>
          <a:srgbClr val="003366"/>
        </a:dk2>
        <a:lt2>
          <a:srgbClr val="FFFFFF"/>
        </a:lt2>
        <a:accent1>
          <a:srgbClr val="7E003F"/>
        </a:accent1>
        <a:accent2>
          <a:srgbClr val="DDDDDD"/>
        </a:accent2>
        <a:accent3>
          <a:srgbClr val="AAADB8"/>
        </a:accent3>
        <a:accent4>
          <a:srgbClr val="DADADA"/>
        </a:accent4>
        <a:accent5>
          <a:srgbClr val="C0AAAF"/>
        </a:accent5>
        <a:accent6>
          <a:srgbClr val="C8C8C8"/>
        </a:accent6>
        <a:hlink>
          <a:srgbClr val="969696"/>
        </a:hlink>
        <a:folHlink>
          <a:srgbClr val="DDDDDD"/>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ordi scuri">
  <a:themeElements>
    <a:clrScheme name="Bordi scuri 2">
      <a:dk1>
        <a:srgbClr val="003366"/>
      </a:dk1>
      <a:lt1>
        <a:srgbClr val="FFFFFF"/>
      </a:lt1>
      <a:dk2>
        <a:srgbClr val="003366"/>
      </a:dk2>
      <a:lt2>
        <a:srgbClr val="E3E2C7"/>
      </a:lt2>
      <a:accent1>
        <a:srgbClr val="CCCC99"/>
      </a:accent1>
      <a:accent2>
        <a:srgbClr val="003366"/>
      </a:accent2>
      <a:accent3>
        <a:srgbClr val="FFFFFF"/>
      </a:accent3>
      <a:accent4>
        <a:srgbClr val="002A56"/>
      </a:accent4>
      <a:accent5>
        <a:srgbClr val="E2E2CA"/>
      </a:accent5>
      <a:accent6>
        <a:srgbClr val="002D5C"/>
      </a:accent6>
      <a:hlink>
        <a:srgbClr val="003366"/>
      </a:hlink>
      <a:folHlink>
        <a:srgbClr val="800000"/>
      </a:folHlink>
    </a:clrScheme>
    <a:fontScheme name="Bordi scuri">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24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24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Bordi scuri 1">
        <a:dk1>
          <a:srgbClr val="008080"/>
        </a:dk1>
        <a:lt1>
          <a:srgbClr val="FFFFCC"/>
        </a:lt1>
        <a:dk2>
          <a:srgbClr val="009999"/>
        </a:dk2>
        <a:lt2>
          <a:srgbClr val="FFFF99"/>
        </a:lt2>
        <a:accent1>
          <a:srgbClr val="336699"/>
        </a:accent1>
        <a:accent2>
          <a:srgbClr val="FFFF99"/>
        </a:accent2>
        <a:accent3>
          <a:srgbClr val="AACACA"/>
        </a:accent3>
        <a:accent4>
          <a:srgbClr val="DADAAE"/>
        </a:accent4>
        <a:accent5>
          <a:srgbClr val="ADB8CA"/>
        </a:accent5>
        <a:accent6>
          <a:srgbClr val="E7E78A"/>
        </a:accent6>
        <a:hlink>
          <a:srgbClr val="FFFFCC"/>
        </a:hlink>
        <a:folHlink>
          <a:srgbClr val="DDDDDD"/>
        </a:folHlink>
      </a:clrScheme>
      <a:clrMap bg1="dk2" tx1="lt1" bg2="dk1" tx2="lt2" accent1="accent1" accent2="accent2" accent3="accent3" accent4="accent4" accent5="accent5" accent6="accent6" hlink="hlink" folHlink="folHlink"/>
    </a:extraClrScheme>
    <a:extraClrScheme>
      <a:clrScheme name="Bordi scuri 2">
        <a:dk1>
          <a:srgbClr val="003366"/>
        </a:dk1>
        <a:lt1>
          <a:srgbClr val="FFFFFF"/>
        </a:lt1>
        <a:dk2>
          <a:srgbClr val="003366"/>
        </a:dk2>
        <a:lt2>
          <a:srgbClr val="E3E2C7"/>
        </a:lt2>
        <a:accent1>
          <a:srgbClr val="CCCC99"/>
        </a:accent1>
        <a:accent2>
          <a:srgbClr val="003366"/>
        </a:accent2>
        <a:accent3>
          <a:srgbClr val="FFFFFF"/>
        </a:accent3>
        <a:accent4>
          <a:srgbClr val="002A56"/>
        </a:accent4>
        <a:accent5>
          <a:srgbClr val="E2E2CA"/>
        </a:accent5>
        <a:accent6>
          <a:srgbClr val="002D5C"/>
        </a:accent6>
        <a:hlink>
          <a:srgbClr val="003366"/>
        </a:hlink>
        <a:folHlink>
          <a:srgbClr val="800000"/>
        </a:folHlink>
      </a:clrScheme>
      <a:clrMap bg1="lt1" tx1="dk1" bg2="lt2" tx2="dk2" accent1="accent1" accent2="accent2" accent3="accent3" accent4="accent4" accent5="accent5" accent6="accent6" hlink="hlink" folHlink="folHlink"/>
    </a:extraClrScheme>
    <a:extraClrScheme>
      <a:clrScheme name="Bordi scuri 3">
        <a:dk1>
          <a:srgbClr val="000000"/>
        </a:dk1>
        <a:lt1>
          <a:srgbClr val="FFFFFF"/>
        </a:lt1>
        <a:dk2>
          <a:srgbClr val="000000"/>
        </a:dk2>
        <a:lt2>
          <a:srgbClr val="DDDDDD"/>
        </a:lt2>
        <a:accent1>
          <a:srgbClr val="DDDDDD"/>
        </a:accent1>
        <a:accent2>
          <a:srgbClr val="333333"/>
        </a:accent2>
        <a:accent3>
          <a:srgbClr val="FFFFFF"/>
        </a:accent3>
        <a:accent4>
          <a:srgbClr val="000000"/>
        </a:accent4>
        <a:accent5>
          <a:srgbClr val="EBEBEB"/>
        </a:accent5>
        <a:accent6>
          <a:srgbClr val="2D2D2D"/>
        </a:accent6>
        <a:hlink>
          <a:srgbClr val="808080"/>
        </a:hlink>
        <a:folHlink>
          <a:srgbClr val="808080"/>
        </a:folHlink>
      </a:clrScheme>
      <a:clrMap bg1="lt1" tx1="dk1" bg2="lt2" tx2="dk2" accent1="accent1" accent2="accent2" accent3="accent3" accent4="accent4" accent5="accent5" accent6="accent6" hlink="hlink" folHlink="folHlink"/>
    </a:extraClrScheme>
    <a:extraClrScheme>
      <a:clrScheme name="Bordi scuri 4">
        <a:dk1>
          <a:srgbClr val="5F5F5F"/>
        </a:dk1>
        <a:lt1>
          <a:srgbClr val="FFFFFF"/>
        </a:lt1>
        <a:dk2>
          <a:srgbClr val="003366"/>
        </a:dk2>
        <a:lt2>
          <a:srgbClr val="FFFFFF"/>
        </a:lt2>
        <a:accent1>
          <a:srgbClr val="7E003F"/>
        </a:accent1>
        <a:accent2>
          <a:srgbClr val="DDDDDD"/>
        </a:accent2>
        <a:accent3>
          <a:srgbClr val="AAADB8"/>
        </a:accent3>
        <a:accent4>
          <a:srgbClr val="DADADA"/>
        </a:accent4>
        <a:accent5>
          <a:srgbClr val="C0AAAF"/>
        </a:accent5>
        <a:accent6>
          <a:srgbClr val="C8C8C8"/>
        </a:accent6>
        <a:hlink>
          <a:srgbClr val="969696"/>
        </a:hlink>
        <a:folHlink>
          <a:srgbClr val="DDDDDD"/>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10160</TotalTime>
  <Words>7428</Words>
  <Application>Microsoft Office PowerPoint</Application>
  <PresentationFormat>Presentazione su schermo (4:3)</PresentationFormat>
  <Paragraphs>734</Paragraphs>
  <Slides>57</Slides>
  <Notes>57</Notes>
  <HiddenSlides>0</HiddenSlides>
  <MMClips>0</MMClips>
  <ScaleCrop>false</ScaleCrop>
  <HeadingPairs>
    <vt:vector size="4" baseType="variant">
      <vt:variant>
        <vt:lpstr>Tema</vt:lpstr>
      </vt:variant>
      <vt:variant>
        <vt:i4>3</vt:i4>
      </vt:variant>
      <vt:variant>
        <vt:lpstr>Titoli diapositive</vt:lpstr>
      </vt:variant>
      <vt:variant>
        <vt:i4>57</vt:i4>
      </vt:variant>
    </vt:vector>
  </HeadingPairs>
  <TitlesOfParts>
    <vt:vector size="60" baseType="lpstr">
      <vt:lpstr>Struttura predefinita</vt:lpstr>
      <vt:lpstr>Bordi scuri</vt:lpstr>
      <vt:lpstr>1_Bordi scuri</vt:lpstr>
      <vt:lpstr>L’OBBLIGO: COSA SEGNALARE</vt:lpstr>
      <vt:lpstr>L’OBBLIGO: COSA SEGNALARE</vt:lpstr>
      <vt:lpstr>L’OBBLIGO: COSA SEGNALARE</vt:lpstr>
      <vt:lpstr>  L’OBBLIGO: CHI DEVE SEGNALARE</vt:lpstr>
      <vt:lpstr>L’OBBLIGO: INDIVIDUAZIONE DELL’OPERAZIONE SOSPETTA</vt:lpstr>
      <vt:lpstr>L’OBBLIGO: INDIVIDUAZIONE DELL’OPERAZIONE SOSPETTA</vt:lpstr>
      <vt:lpstr>L’OBBLIGO: L’OMISSIONE</vt:lpstr>
      <vt:lpstr>L’OBBLIGO: A CHI SEGNALARE</vt:lpstr>
      <vt:lpstr>L’OBBLIGO: A CHI SEGNALARE</vt:lpstr>
      <vt:lpstr>QUANDO “SOSPETTARE”</vt:lpstr>
      <vt:lpstr>QUANDO “SEGNALARE”</vt:lpstr>
      <vt:lpstr>L’OBBLIGO: COME SEGNALARE</vt:lpstr>
      <vt:lpstr>L’OBBLIGO: COME SEGNALARE</vt:lpstr>
      <vt:lpstr>DIVIETO DI COMUNICAZIONE </vt:lpstr>
      <vt:lpstr>TUTELA DELLA RISERVATEZZA DEL SEGNALANTE </vt:lpstr>
      <vt:lpstr>NUOVI INDICI DI ANOMALIA EMANATI DALL’UIF </vt:lpstr>
      <vt:lpstr>NUOVI INDICI DI ANOMALIA EMANATI DALL’UIF </vt:lpstr>
      <vt:lpstr>NUOVI INDICI DI ANOMALIA UIF Imprese in crisi</vt:lpstr>
      <vt:lpstr>NUOVI INDICI DI ANOMALIA UIF Imprese in crisi</vt:lpstr>
      <vt:lpstr>NUOVI INDICI DI ANOMALIA UIF  Conti dedicati</vt:lpstr>
      <vt:lpstr>NUOVI INDICI DI ANOMALIA UIF Conti dedicati</vt:lpstr>
      <vt:lpstr>NUOVI INDICI DI ANOMALIA UIF Conversione banconote in Lire</vt:lpstr>
      <vt:lpstr>NUOVI INDICI DI ANOMALIA UIF Frodi informatiche</vt:lpstr>
      <vt:lpstr>NUOVI INDICI DI ANOMALIA UIF Frodi I.V.A. comunitaria</vt:lpstr>
      <vt:lpstr>NUOVI INDICI DI ANOMALIA UIF Frodi I.V.A. comunitaria</vt:lpstr>
      <vt:lpstr>NUOVI INDICI DI ANOMALIA UIF Scudo fiscale</vt:lpstr>
      <vt:lpstr>NUOVI INDICI DI ANOMALIA UIF Abuso finanziamenti pubblici </vt:lpstr>
      <vt:lpstr>NUOVI INDICI DI ANOMALIA UIF Abuso finanziamenti pubblici </vt:lpstr>
      <vt:lpstr>NUOVI INDICI DI ANOMALIA UIF Attività di leasing</vt:lpstr>
      <vt:lpstr>NUOVI INDICI DI ANOMALIA UIF  PERSONE ESPOSTE POLITICAMENTE </vt:lpstr>
      <vt:lpstr>NUOVI INDICI DI ANOMALIA UIF  </vt:lpstr>
      <vt:lpstr>NUOVI INDICI DI ANOMALIA UIF Operatività riconducibile all’usura</vt:lpstr>
      <vt:lpstr>NUOVI INDICI DI ANOMALIA UIF Operatività riconducibile all’usura</vt:lpstr>
      <vt:lpstr>NUOVI INDICI DI ANOMALIA UIF Operatività riconducibile all’usura</vt:lpstr>
      <vt:lpstr>NUOVI INDICI DI ANOMALIA BDI</vt:lpstr>
      <vt:lpstr>NUOVI INDICI DI ANOMALIA BDI</vt:lpstr>
      <vt:lpstr>NUOVI INDICI DI ANOMALIA BDI</vt:lpstr>
      <vt:lpstr>NUOVI INDICI DI ANOMALIA BDI</vt:lpstr>
      <vt:lpstr>NUOVI INDICI DI ANOMALIA BDI</vt:lpstr>
      <vt:lpstr>NUOVI INDICI DI ANOMALIA BDI</vt:lpstr>
      <vt:lpstr>NUOVI INDICI DI ANOMALIA BDI</vt:lpstr>
      <vt:lpstr>NUOVI INDICI DI ANOMALIA BDI</vt:lpstr>
      <vt:lpstr>NUOVI INDICI DI ANOMALIA BDI</vt:lpstr>
      <vt:lpstr>NUOVI INDICI DI ANOMALIA BDI</vt:lpstr>
      <vt:lpstr>NUOVI INDICI DI ANOMALIA BDI</vt:lpstr>
      <vt:lpstr>NUOVI INDICI DI ANOMALIA BDI</vt:lpstr>
      <vt:lpstr>SOS: NOVITA’ 2010-2011</vt:lpstr>
      <vt:lpstr>SOS: NOVITA’ 2010-2011</vt:lpstr>
      <vt:lpstr>SOS: NOVITA’ 2010-2011</vt:lpstr>
      <vt:lpstr>SOS: TUTELA DELLA RISERVATEZZA</vt:lpstr>
      <vt:lpstr>SOS: TUTELA DELLA RISERVATEZZA</vt:lpstr>
      <vt:lpstr>CORTE DI CASSAZIONE E S.O.S.</vt:lpstr>
      <vt:lpstr>QUALCHE NUMERO Bollettino UIF 1  semestre 2011 </vt:lpstr>
      <vt:lpstr>QUALCHE NUMERO Bollettino UIF 1  semestre 2011 </vt:lpstr>
      <vt:lpstr>Presentazione standard di PowerPoint</vt:lpstr>
      <vt:lpstr>QUALCHE NUMERO Bollettino UIF 1  semestre 2011 </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IL NUOVO SCUDO FISCALE</dc:title>
  <dc:creator>Elio Macchia</dc:creator>
  <cp:lastModifiedBy>Elio Macchia</cp:lastModifiedBy>
  <cp:revision>626</cp:revision>
  <cp:lastPrinted>2011-06-23T14:21:45Z</cp:lastPrinted>
  <dcterms:created xsi:type="dcterms:W3CDTF">2005-05-18T15:35:05Z</dcterms:created>
  <dcterms:modified xsi:type="dcterms:W3CDTF">2011-10-10T10:10:37Z</dcterms:modified>
</cp:coreProperties>
</file>